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30" r:id="rId2"/>
    <p:sldId id="331" r:id="rId3"/>
    <p:sldId id="324" r:id="rId4"/>
    <p:sldId id="308" r:id="rId5"/>
    <p:sldId id="328" r:id="rId6"/>
    <p:sldId id="309" r:id="rId7"/>
    <p:sldId id="310" r:id="rId8"/>
    <p:sldId id="311" r:id="rId9"/>
    <p:sldId id="312" r:id="rId10"/>
    <p:sldId id="314" r:id="rId11"/>
    <p:sldId id="315" r:id="rId12"/>
    <p:sldId id="316" r:id="rId13"/>
    <p:sldId id="307" r:id="rId14"/>
    <p:sldId id="333" r:id="rId15"/>
    <p:sldId id="332" r:id="rId16"/>
    <p:sldId id="334" r:id="rId17"/>
    <p:sldId id="329" r:id="rId18"/>
    <p:sldId id="317" r:id="rId19"/>
    <p:sldId id="322" r:id="rId20"/>
    <p:sldId id="305" r:id="rId21"/>
    <p:sldId id="306" r:id="rId22"/>
    <p:sldId id="325" r:id="rId23"/>
    <p:sldId id="321" r:id="rId24"/>
    <p:sldId id="338" r:id="rId25"/>
    <p:sldId id="341" r:id="rId26"/>
    <p:sldId id="340" r:id="rId27"/>
    <p:sldId id="339" r:id="rId28"/>
    <p:sldId id="337" r:id="rId29"/>
    <p:sldId id="336" r:id="rId30"/>
    <p:sldId id="335" r:id="rId31"/>
    <p:sldId id="318" r:id="rId32"/>
    <p:sldId id="319" r:id="rId33"/>
    <p:sldId id="320" r:id="rId34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rmorant Garamond Bold" pitchFamily="2" charset="77"/>
      <p:regular r:id=""/>
      <p:bold r:id=""/>
    </p:embeddedFont>
    <p:embeddedFont>
      <p:font typeface="Cormorant Garamond Bold Italics" pitchFamily="2" charset="77"/>
      <p:regular r:id=""/>
      <p:bold r:id=""/>
      <p:italic r:id=""/>
      <p:boldItalic r:id=""/>
    </p:embeddedFont>
    <p:embeddedFont>
      <p:font typeface="Cormorant Garamond Italics" pitchFamily="2" charset="77"/>
      <p:regular r:id=""/>
      <p:italic r:id=""/>
    </p:embeddedFont>
    <p:embeddedFont>
      <p:font typeface="Glacial Indifference" pitchFamily="2" charset="0"/>
      <p:regular r:id=""/>
    </p:embeddedFont>
    <p:embeddedFont>
      <p:font typeface="Glacial Indifference Bold" pitchFamily="2" charset="0"/>
      <p:regular r:id=""/>
      <p:bold r:id="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4532"/>
    <a:srgbClr val="00B050"/>
    <a:srgbClr val="2C377F"/>
    <a:srgbClr val="CED2DD"/>
    <a:srgbClr val="B5B8C2"/>
    <a:srgbClr val="93969E"/>
    <a:srgbClr val="9E9DE5"/>
    <a:srgbClr val="9E9DE6"/>
    <a:srgbClr val="6666FF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53" autoAdjust="0"/>
    <p:restoredTop sz="97182" autoAdjust="0"/>
  </p:normalViewPr>
  <p:slideViewPr>
    <p:cSldViewPr>
      <p:cViewPr varScale="1">
        <p:scale>
          <a:sx n="108" d="100"/>
          <a:sy n="108" d="100"/>
        </p:scale>
        <p:origin x="248" y="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8" d="100"/>
          <a:sy n="128" d="100"/>
        </p:scale>
        <p:origin x="44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ishakumar/Downloads/Instance_Segmentation_LV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ishakumar/Downloads/Instance_Segmentation_LV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ishakumar/Downloads/Instance_Segmentation_LV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ishakumar/Downloads/Instance_Segmentation_LV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mIoU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Sheet1!$E$86</c:f>
              <c:strCache>
                <c:ptCount val="1"/>
                <c:pt idx="0">
                  <c:v>EfficientSAM-Tiny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7.09876543209875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39-5546-B2BA-2358F56FA5CA}"/>
                </c:ext>
              </c:extLst>
            </c:dLbl>
            <c:dLbl>
              <c:idx val="1"/>
              <c:layout>
                <c:manualLayout>
                  <c:x val="3.7037037037037038E-3"/>
                  <c:y val="8.33333333333332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39-5546-B2BA-2358F56FA5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Sheet1!$F$85:$G$85</c:f>
              <c:strCache>
                <c:ptCount val="2"/>
                <c:pt idx="0">
                  <c:v>me</c:v>
                </c:pt>
                <c:pt idx="1">
                  <c:v>paper</c:v>
                </c:pt>
              </c:strCache>
            </c:strRef>
          </c:cat>
          <c:val>
            <c:numRef>
              <c:f>Sheet1!$F$86:$G$86</c:f>
              <c:numCache>
                <c:formatCode>General</c:formatCode>
                <c:ptCount val="2"/>
                <c:pt idx="0">
                  <c:v>69.03</c:v>
                </c:pt>
                <c:pt idx="1">
                  <c:v>75.7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7A-5A4B-B03B-7A153C05B217}"/>
            </c:ext>
          </c:extLst>
        </c:ser>
        <c:ser>
          <c:idx val="1"/>
          <c:order val="1"/>
          <c:tx>
            <c:strRef>
              <c:f>Sheet1!$E$87</c:f>
              <c:strCache>
                <c:ptCount val="1"/>
                <c:pt idx="0">
                  <c:v>EfficientSAM-Small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6.4814814814814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39-5546-B2BA-2358F56FA5CA}"/>
                </c:ext>
              </c:extLst>
            </c:dLbl>
            <c:dLbl>
              <c:idx val="1"/>
              <c:layout>
                <c:manualLayout>
                  <c:x val="-1.3580090035221325E-16"/>
                  <c:y val="7.40740740740740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39-5546-B2BA-2358F56FA5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Sheet1!$F$85:$G$85</c:f>
              <c:strCache>
                <c:ptCount val="2"/>
                <c:pt idx="0">
                  <c:v>me</c:v>
                </c:pt>
                <c:pt idx="1">
                  <c:v>paper</c:v>
                </c:pt>
              </c:strCache>
            </c:strRef>
          </c:cat>
          <c:val>
            <c:numRef>
              <c:f>Sheet1!$F$87:$G$87</c:f>
              <c:numCache>
                <c:formatCode>General</c:formatCode>
                <c:ptCount val="2"/>
                <c:pt idx="0">
                  <c:v>70.73</c:v>
                </c:pt>
                <c:pt idx="1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7A-5A4B-B03B-7A153C05B2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376974384"/>
        <c:axId val="1775736416"/>
        <c:axId val="0"/>
      </c:bar3DChart>
      <c:catAx>
        <c:axId val="137697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5736416"/>
        <c:crosses val="autoZero"/>
        <c:auto val="1"/>
        <c:lblAlgn val="ctr"/>
        <c:lblOffset val="100"/>
        <c:noMultiLvlLbl val="0"/>
      </c:catAx>
      <c:valAx>
        <c:axId val="17757364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974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Sheet1!$E$65</c:f>
              <c:strCache>
                <c:ptCount val="1"/>
                <c:pt idx="0">
                  <c:v>EfficientSAM-Tiny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5.0925337632079971E-17"/>
                  <c:y val="0.124999999999999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5C6-AB49-948F-E6D17506B49F}"/>
                </c:ext>
              </c:extLst>
            </c:dLbl>
            <c:dLbl>
              <c:idx val="1"/>
              <c:layout>
                <c:manualLayout>
                  <c:x val="0"/>
                  <c:y val="0.10185185185185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C6-AB49-948F-E6D17506B4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Sheet1!$F$64:$G$64</c:f>
              <c:strCache>
                <c:ptCount val="2"/>
                <c:pt idx="0">
                  <c:v>me</c:v>
                </c:pt>
                <c:pt idx="1">
                  <c:v>paper</c:v>
                </c:pt>
              </c:strCache>
            </c:strRef>
          </c:cat>
          <c:val>
            <c:numRef>
              <c:f>Sheet1!$F$65:$G$65</c:f>
              <c:numCache>
                <c:formatCode>General</c:formatCode>
                <c:ptCount val="2"/>
                <c:pt idx="0">
                  <c:v>45.2</c:v>
                </c:pt>
                <c:pt idx="1">
                  <c:v>42.3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C6-AB49-948F-E6D17506B49F}"/>
            </c:ext>
          </c:extLst>
        </c:ser>
        <c:ser>
          <c:idx val="1"/>
          <c:order val="1"/>
          <c:tx>
            <c:strRef>
              <c:f>Sheet1!$E$66</c:f>
              <c:strCache>
                <c:ptCount val="1"/>
                <c:pt idx="0">
                  <c:v>EfficientSAM-Small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0.125000000000000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C6-AB49-948F-E6D17506B49F}"/>
                </c:ext>
              </c:extLst>
            </c:dLbl>
            <c:dLbl>
              <c:idx val="1"/>
              <c:layout>
                <c:manualLayout>
                  <c:x val="2.7777777777777779E-3"/>
                  <c:y val="0.1203703703703704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C6-AB49-948F-E6D17506B4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Sheet1!$F$64:$G$64</c:f>
              <c:strCache>
                <c:ptCount val="2"/>
                <c:pt idx="0">
                  <c:v>me</c:v>
                </c:pt>
                <c:pt idx="1">
                  <c:v>paper</c:v>
                </c:pt>
              </c:strCache>
            </c:strRef>
          </c:cat>
          <c:val>
            <c:numRef>
              <c:f>Sheet1!$F$66:$G$66</c:f>
              <c:numCache>
                <c:formatCode>General</c:formatCode>
                <c:ptCount val="2"/>
                <c:pt idx="0">
                  <c:v>45.2</c:v>
                </c:pt>
                <c:pt idx="1">
                  <c:v>44.4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C6-AB49-948F-E6D17506B49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339641792"/>
        <c:axId val="1799405232"/>
        <c:axId val="0"/>
      </c:bar3DChart>
      <c:catAx>
        <c:axId val="1339641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9405232"/>
        <c:crosses val="autoZero"/>
        <c:auto val="1"/>
        <c:lblAlgn val="ctr"/>
        <c:lblOffset val="100"/>
        <c:noMultiLvlLbl val="0"/>
      </c:catAx>
      <c:valAx>
        <c:axId val="17994052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641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mIoU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Sheet1!$T$42</c:f>
              <c:strCache>
                <c:ptCount val="1"/>
                <c:pt idx="0">
                  <c:v>EfficientSAM-Tiny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Sheet1!$U$41:$W$41</c:f>
              <c:strCache>
                <c:ptCount val="3"/>
                <c:pt idx="0">
                  <c:v>me</c:v>
                </c:pt>
                <c:pt idx="1">
                  <c:v>novelty</c:v>
                </c:pt>
                <c:pt idx="2">
                  <c:v>paper</c:v>
                </c:pt>
              </c:strCache>
            </c:strRef>
          </c:cat>
          <c:val>
            <c:numRef>
              <c:f>Sheet1!$U$42:$W$42</c:f>
              <c:numCache>
                <c:formatCode>General</c:formatCode>
                <c:ptCount val="3"/>
                <c:pt idx="0">
                  <c:v>69.03</c:v>
                </c:pt>
                <c:pt idx="1">
                  <c:v>75.55</c:v>
                </c:pt>
                <c:pt idx="2">
                  <c:v>75.7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2E-2043-8B47-FFACA2F7E716}"/>
            </c:ext>
          </c:extLst>
        </c:ser>
        <c:ser>
          <c:idx val="1"/>
          <c:order val="1"/>
          <c:tx>
            <c:strRef>
              <c:f>Sheet1!$T$43</c:f>
              <c:strCache>
                <c:ptCount val="1"/>
                <c:pt idx="0">
                  <c:v>EfficientSAM-Small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Sheet1!$U$41:$W$41</c:f>
              <c:strCache>
                <c:ptCount val="3"/>
                <c:pt idx="0">
                  <c:v>me</c:v>
                </c:pt>
                <c:pt idx="1">
                  <c:v>novelty</c:v>
                </c:pt>
                <c:pt idx="2">
                  <c:v>paper</c:v>
                </c:pt>
              </c:strCache>
            </c:strRef>
          </c:cat>
          <c:val>
            <c:numRef>
              <c:f>Sheet1!$U$43:$W$43</c:f>
              <c:numCache>
                <c:formatCode>General</c:formatCode>
                <c:ptCount val="3"/>
                <c:pt idx="0">
                  <c:v>70.73</c:v>
                </c:pt>
                <c:pt idx="1">
                  <c:v>75.17</c:v>
                </c:pt>
                <c:pt idx="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2E-2043-8B47-FFACA2F7E71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841203776"/>
        <c:axId val="1836358128"/>
        <c:axId val="0"/>
      </c:bar3DChart>
      <c:catAx>
        <c:axId val="184120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6358128"/>
        <c:crosses val="autoZero"/>
        <c:auto val="1"/>
        <c:lblAlgn val="ctr"/>
        <c:lblOffset val="100"/>
        <c:noMultiLvlLbl val="0"/>
      </c:catAx>
      <c:valAx>
        <c:axId val="183635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1203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Sheet1!$T$82</c:f>
              <c:strCache>
                <c:ptCount val="1"/>
                <c:pt idx="0">
                  <c:v>EfficientSAM-Tiny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525252525252502E-3"/>
                  <c:y val="5.84415584415583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FC4-AE4D-8FA0-FBD12287E84C}"/>
                </c:ext>
              </c:extLst>
            </c:dLbl>
            <c:dLbl>
              <c:idx val="1"/>
              <c:layout>
                <c:manualLayout>
                  <c:x val="0"/>
                  <c:y val="5.19480519480519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FC4-AE4D-8FA0-FBD12287E84C}"/>
                </c:ext>
              </c:extLst>
            </c:dLbl>
            <c:dLbl>
              <c:idx val="2"/>
              <c:layout>
                <c:manualLayout>
                  <c:x val="1.2626262626261701E-3"/>
                  <c:y val="5.6277056277056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FC4-AE4D-8FA0-FBD12287E8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Sheet1!$U$81:$W$81</c:f>
              <c:strCache>
                <c:ptCount val="3"/>
                <c:pt idx="0">
                  <c:v>me</c:v>
                </c:pt>
                <c:pt idx="1">
                  <c:v>novelty</c:v>
                </c:pt>
                <c:pt idx="2">
                  <c:v>paper</c:v>
                </c:pt>
              </c:strCache>
            </c:strRef>
          </c:cat>
          <c:val>
            <c:numRef>
              <c:f>Sheet1!$U$82:$W$82</c:f>
              <c:numCache>
                <c:formatCode>General</c:formatCode>
                <c:ptCount val="3"/>
                <c:pt idx="0">
                  <c:v>45.2</c:v>
                </c:pt>
                <c:pt idx="1">
                  <c:v>54.7</c:v>
                </c:pt>
                <c:pt idx="2">
                  <c:v>42.3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4-AE4D-8FA0-FBD12287E84C}"/>
            </c:ext>
          </c:extLst>
        </c:ser>
        <c:ser>
          <c:idx val="1"/>
          <c:order val="1"/>
          <c:tx>
            <c:strRef>
              <c:f>Sheet1!$T$83</c:f>
              <c:strCache>
                <c:ptCount val="1"/>
                <c:pt idx="0">
                  <c:v>EfficientSAM-Small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5.84415584415583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FC4-AE4D-8FA0-FBD12287E84C}"/>
                </c:ext>
              </c:extLst>
            </c:dLbl>
            <c:dLbl>
              <c:idx val="1"/>
              <c:layout>
                <c:manualLayout>
                  <c:x val="2.5252525252525255E-3"/>
                  <c:y val="5.6277056277056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FC4-AE4D-8FA0-FBD12287E84C}"/>
                </c:ext>
              </c:extLst>
            </c:dLbl>
            <c:dLbl>
              <c:idx val="2"/>
              <c:layout>
                <c:manualLayout>
                  <c:x val="-1.2626262626261701E-3"/>
                  <c:y val="4.76190476190475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FC4-AE4D-8FA0-FBD12287E8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Sheet1!$U$81:$W$81</c:f>
              <c:strCache>
                <c:ptCount val="3"/>
                <c:pt idx="0">
                  <c:v>me</c:v>
                </c:pt>
                <c:pt idx="1">
                  <c:v>novelty</c:v>
                </c:pt>
                <c:pt idx="2">
                  <c:v>paper</c:v>
                </c:pt>
              </c:strCache>
            </c:strRef>
          </c:cat>
          <c:val>
            <c:numRef>
              <c:f>Sheet1!$U$83:$W$83</c:f>
              <c:numCache>
                <c:formatCode>General</c:formatCode>
                <c:ptCount val="3"/>
                <c:pt idx="0">
                  <c:v>45.2</c:v>
                </c:pt>
                <c:pt idx="1">
                  <c:v>52.8</c:v>
                </c:pt>
                <c:pt idx="2">
                  <c:v>44.4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C4-AE4D-8FA0-FBD12287E8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842084640"/>
        <c:axId val="1841941344"/>
        <c:axId val="0"/>
      </c:bar3DChart>
      <c:catAx>
        <c:axId val="184208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1941344"/>
        <c:crosses val="autoZero"/>
        <c:auto val="1"/>
        <c:lblAlgn val="ctr"/>
        <c:lblOffset val="100"/>
        <c:noMultiLvlLbl val="0"/>
      </c:catAx>
      <c:valAx>
        <c:axId val="184194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2084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CAD70-9F71-CB4B-8111-602003F6EB53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5EE0A-47CB-984D-87B8-F01CFD615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8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71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83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96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0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6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BA4EE-1B5F-907A-65EE-8127655E2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12E03-DFBC-8481-56E1-6B034A221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338E0-AD7A-89BD-77B7-FCCB9BF77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BF8E-A19D-261E-B81B-40C8F7467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4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6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3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5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6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DC38C-DDA4-1C4A-B0C6-8770170B773D}" type="datetime1">
              <a:rPr lang="en-IN" smtClean="0"/>
              <a:t>30/04/25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0216-E913-164B-9BEF-F0DC95A5C256}" type="datetime1">
              <a:rPr lang="en-IN" smtClean="0"/>
              <a:t>30/04/25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F9F-2EE8-954F-A77A-21FB03E3BBB8}" type="datetime1">
              <a:rPr lang="en-IN" smtClean="0"/>
              <a:t>30/04/25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BC1B-D132-E74B-8D73-D03F9D2BFF32}" type="datetime1">
              <a:rPr lang="en-IN" smtClean="0"/>
              <a:t>30/04/25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641A-FBBB-0148-B67F-804F15D99974}" type="datetime1">
              <a:rPr lang="en-IN" smtClean="0"/>
              <a:t>30/04/25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8D7D-97E3-EC43-ADFF-CA8B693B7D92}" type="datetime1">
              <a:rPr lang="en-IN" smtClean="0"/>
              <a:t>30/04/25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1039-9113-8B42-B1E8-33DA47F4DE23}" type="datetime1">
              <a:rPr lang="en-IN" smtClean="0"/>
              <a:t>30/04/25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FA00D-52A1-0246-AF7F-C7AAA5CD78A9}" type="datetime1">
              <a:rPr lang="en-IN" smtClean="0"/>
              <a:t>30/04/25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8BEC2-5C53-0F40-A061-CF54BA147018}" type="datetime1">
              <a:rPr lang="en-IN" smtClean="0"/>
              <a:t>30/04/25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78200" y="9731375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213C0-8BBC-0B42-950F-B3DA63CDD726}" type="datetime1">
              <a:rPr lang="en-IN" smtClean="0"/>
              <a:t>30/04/25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9B72-257E-4A49-B81D-E08AA1085C56}" type="datetime1">
              <a:rPr lang="en-IN" smtClean="0"/>
              <a:t>30/04/25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28C3B-641A-4E48-9AC1-6533A40E647A}" type="datetime1">
              <a:rPr lang="en-IN" smtClean="0"/>
              <a:t>30/04/25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89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851127" y="-939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839095" y="6017720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08093" y="1677196"/>
            <a:ext cx="12555707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000" b="1" i="1" dirty="0" err="1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EfficientSAM</a:t>
            </a:r>
            <a:r>
              <a:rPr lang="en-US" sz="7000" b="1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:</a:t>
            </a:r>
          </a:p>
          <a:p>
            <a:r>
              <a:rPr lang="en-US" sz="7000" b="1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Leveraged Masked Image Pretraining for Efficient Segment Anything</a:t>
            </a:r>
          </a:p>
          <a:p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2D3880"/>
              </a:solidFill>
              <a:effectLst/>
              <a:uLnTx/>
              <a:uFillTx/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2D3880"/>
                </a:solidFill>
                <a:effectLst/>
                <a:uLnTx/>
                <a:uFillTx/>
                <a:latin typeface="Glacial Indifference"/>
                <a:ea typeface="Glacial Indifference"/>
                <a:cs typeface="Glacial Indifference"/>
                <a:sym typeface="Glacial Indifference"/>
              </a:rPr>
              <a:t>- META AI Research</a:t>
            </a:r>
            <a:endParaRPr lang="en-US" sz="7000" b="1" i="1" dirty="0">
              <a:solidFill>
                <a:srgbClr val="2D3880"/>
              </a:solidFill>
              <a:latin typeface="Cormorant Garamond Italics"/>
              <a:ea typeface="Cormorant Garamond Italics"/>
              <a:cs typeface="Cormorant Garamond Italics"/>
              <a:sym typeface="Cormorant Garamon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08092" y="6300527"/>
            <a:ext cx="12708099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</a:pPr>
            <a:r>
              <a:rPr lang="en-US" sz="27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2024 IEEE/CVF Conference on Computer Vision and Pattern Recognition (CVPR)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8396" y="7517551"/>
            <a:ext cx="3106889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Instructor: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Prof. C.K. Mohan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905000" y="1753396"/>
            <a:ext cx="76200" cy="7047704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9914B72-BF72-A629-0B41-E0E82ED4D0B9}"/>
              </a:ext>
            </a:extLst>
          </p:cNvPr>
          <p:cNvSpPr txBox="1"/>
          <p:nvPr/>
        </p:nvSpPr>
        <p:spPr>
          <a:xfrm>
            <a:off x="6948002" y="7536216"/>
            <a:ext cx="3335499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Teaching Assistant: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 R </a:t>
            </a:r>
            <a:r>
              <a:rPr lang="en-US" sz="30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Anuraj</a:t>
            </a:r>
            <a:endParaRPr lang="en-US" sz="30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F259AF6-B1C8-C8AD-E9F1-3795D454A5DC}"/>
              </a:ext>
            </a:extLst>
          </p:cNvPr>
          <p:cNvSpPr txBox="1"/>
          <p:nvPr/>
        </p:nvSpPr>
        <p:spPr>
          <a:xfrm>
            <a:off x="11197903" y="7517551"/>
            <a:ext cx="3106889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Presenter: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Isha</a:t>
            </a:r>
            <a:r>
              <a:rPr lang="en-US" sz="30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Kumar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903D9-F527-FDBB-DDB4-78B628C88A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0C2C6B0-5E59-5D08-FF6A-B1F52F65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02DB1-4081-FCAB-BFE7-5EB86CD83B06}"/>
              </a:ext>
            </a:extLst>
          </p:cNvPr>
          <p:cNvSpPr txBox="1"/>
          <p:nvPr/>
        </p:nvSpPr>
        <p:spPr>
          <a:xfrm>
            <a:off x="6485641" y="9383008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rgbClr val="2D3880"/>
                </a:solidFill>
                <a:latin typeface="Cormorant Garamond Italics"/>
                <a:sym typeface="Cormorant Garamond Italics"/>
              </a:rPr>
              <a:t>Presentation Part -2 </a:t>
            </a:r>
            <a:endParaRPr lang="en-IN" sz="4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8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65532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</a:t>
            </a:r>
            <a:r>
              <a:rPr lang="en-US" sz="7200" b="1" i="1" dirty="0" err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EfficientSAM</a:t>
            </a: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Fine-Tuning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678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5: Using Pretrained Lightweight Encoder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After SAMI pretraining is complete, the Cross-Attention Decoder is discarded.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Lightweight Encoder is retained and used as the Image Encoder for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encoder now has learned representations from SAM but is much smaller and efficient.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05F91-263A-E302-B120-3E616FC9E0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3261648-EF7C-0C7C-081F-9C2C2051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6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44958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</a:t>
            </a:r>
            <a:r>
              <a:rPr lang="en-US" sz="7200" b="1" i="1" dirty="0" err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EfficientSAM</a:t>
            </a: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Fine-Tuning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4151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6: Fine-Tuning on SA-1B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pretrained Lightweight Encoder is now fine-tuned on SA-1B (Segment Anything Dataset).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Prompt-Guided Mask Decoder is used to generate segmentation masks based on user prompts.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17D77-51FA-BEFD-8506-B60A936787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E2137E7-2CB3-238D-9969-A8020856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7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60198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</a:t>
            </a:r>
            <a:r>
              <a:rPr lang="en-US" sz="7200" b="1" i="1" dirty="0" err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EfficientSAM</a:t>
            </a: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Fine-Tuning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6254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7: </a:t>
            </a:r>
            <a:r>
              <a:rPr lang="en-US" sz="2400" b="1" dirty="0" err="1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Generates Final Segmentation Masks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When given a new input image,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processes it through the Image Encoder and Prompt-Guided Mask Decoder.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output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is an accurate segmentation mask, similar to SAM but generated much faster and with lower computational cost.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9DAEC-4E83-46B5-0A42-9FFB908757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70E9B06-CE3A-DE84-508F-6719EBED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0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iveDemoOfEfficientSAM.mp4">
            <a:hlinkClick r:id="" action="ppaction://media"/>
            <a:extLst>
              <a:ext uri="{FF2B5EF4-FFF2-40B4-BE49-F238E27FC236}">
                <a16:creationId xmlns:a16="http://schemas.microsoft.com/office/drawing/2014/main" id="{8C0EFD7F-E235-B1DB-A034-07106FB0F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37" r="3644" b="-651"/>
          <a:stretch/>
        </p:blipFill>
        <p:spPr>
          <a:xfrm>
            <a:off x="4343400" y="91306"/>
            <a:ext cx="13944600" cy="9046560"/>
          </a:xfrm>
          <a:prstGeom prst="rect">
            <a:avLst/>
          </a:prstGeom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CF59CD2A-6D8F-EB08-4D77-9BC756FDB82F}"/>
              </a:ext>
            </a:extLst>
          </p:cNvPr>
          <p:cNvSpPr/>
          <p:nvPr/>
        </p:nvSpPr>
        <p:spPr>
          <a:xfrm>
            <a:off x="8623133" y="9446163"/>
            <a:ext cx="5943600" cy="506719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grpSp>
        <p:nvGrpSpPr>
          <p:cNvPr id="2" name="Group 2"/>
          <p:cNvGrpSpPr/>
          <p:nvPr/>
        </p:nvGrpSpPr>
        <p:grpSpPr>
          <a:xfrm>
            <a:off x="1" y="0"/>
            <a:ext cx="4933950" cy="10287000"/>
            <a:chOff x="0" y="0"/>
            <a:chExt cx="16676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7662" cy="2709333"/>
            </a:xfrm>
            <a:custGeom>
              <a:avLst/>
              <a:gdLst/>
              <a:ahLst/>
              <a:cxnLst/>
              <a:rect l="l" t="t" r="r" b="b"/>
              <a:pathLst>
                <a:path w="1667662" h="2709333">
                  <a:moveTo>
                    <a:pt x="0" y="0"/>
                  </a:moveTo>
                  <a:lnTo>
                    <a:pt x="1667662" y="0"/>
                  </a:lnTo>
                  <a:lnTo>
                    <a:pt x="16676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766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2675" y="940277"/>
            <a:ext cx="4933950" cy="11515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8000" b="1" i="1" dirty="0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Live</a:t>
            </a:r>
          </a:p>
          <a:p>
            <a:pPr marL="0" lvl="0" indent="0" algn="l">
              <a:lnSpc>
                <a:spcPts val="9000"/>
              </a:lnSpc>
            </a:pPr>
            <a:r>
              <a:rPr lang="en-US" sz="8000" b="1" i="1" dirty="0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Paper Results:</a:t>
            </a:r>
            <a:endParaRPr lang="en-US" sz="4800" b="1" i="1" dirty="0">
              <a:solidFill>
                <a:srgbClr val="2C377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lvl="0" indent="0" algn="l">
              <a:lnSpc>
                <a:spcPts val="9000"/>
              </a:lnSpc>
            </a:pPr>
            <a:r>
              <a:rPr lang="en-US" sz="48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1. Point-Prompt Segmentation</a:t>
            </a:r>
          </a:p>
          <a:p>
            <a:pPr marL="0" lvl="0" indent="0" algn="l">
              <a:lnSpc>
                <a:spcPts val="9000"/>
              </a:lnSpc>
            </a:pPr>
            <a:r>
              <a:rPr lang="en-US" sz="48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2. Box-Prompt Segmentation</a:t>
            </a:r>
          </a:p>
          <a:p>
            <a:pPr marL="0" lvl="0" indent="0" algn="l">
              <a:lnSpc>
                <a:spcPts val="9000"/>
              </a:lnSpc>
            </a:pPr>
            <a:endParaRPr lang="en-US" sz="7200" b="1" i="1" dirty="0">
              <a:solidFill>
                <a:srgbClr val="FFFFF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lvl="0" indent="0" algn="l">
              <a:lnSpc>
                <a:spcPts val="9000"/>
              </a:lnSpc>
            </a:pPr>
            <a:endParaRPr lang="en-US" sz="7200" b="1" i="1" dirty="0">
              <a:solidFill>
                <a:srgbClr val="FFFFF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lvl="0" indent="0" algn="l">
              <a:lnSpc>
                <a:spcPts val="9000"/>
              </a:lnSpc>
            </a:pPr>
            <a:endParaRPr lang="en-US" sz="7200" b="1" i="1" dirty="0">
              <a:solidFill>
                <a:srgbClr val="6666F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DBAC16FF-EDE3-4A9B-3193-185071369F27}"/>
              </a:ext>
            </a:extLst>
          </p:cNvPr>
          <p:cNvSpPr txBox="1"/>
          <p:nvPr/>
        </p:nvSpPr>
        <p:spPr>
          <a:xfrm>
            <a:off x="8699333" y="9446163"/>
            <a:ext cx="5867400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https://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huggingface.co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/spaces/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yunyangx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/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endParaRPr lang="en-US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20325-196D-7C5F-6661-3472FBC764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CDE9FA-D794-E610-41DB-35FB44DC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AF4D6-F27D-0D2D-4ABF-13F57FCE6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41CBA864-542B-1566-8FAC-A722DFB37D42}"/>
              </a:ext>
            </a:extLst>
          </p:cNvPr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BF55026-5B37-626E-BF56-CC11B0AB05FA}"/>
              </a:ext>
            </a:extLst>
          </p:cNvPr>
          <p:cNvSpPr txBox="1"/>
          <p:nvPr/>
        </p:nvSpPr>
        <p:spPr>
          <a:xfrm>
            <a:off x="685800" y="545055"/>
            <a:ext cx="74676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36D0E-0864-53F5-0E72-D9917ECF9C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CA53ECC-80BB-3884-FADB-AFCCB175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272A5BF5-5D1F-0657-95C2-4341BF019B3C}"/>
              </a:ext>
            </a:extLst>
          </p:cNvPr>
          <p:cNvSpPr/>
          <p:nvPr/>
        </p:nvSpPr>
        <p:spPr>
          <a:xfrm>
            <a:off x="609600" y="1960298"/>
            <a:ext cx="13563600" cy="8136202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DAFF2-0B30-35BD-C284-05B9ADC73F2A}"/>
              </a:ext>
            </a:extLst>
          </p:cNvPr>
          <p:cNvSpPr txBox="1"/>
          <p:nvPr/>
        </p:nvSpPr>
        <p:spPr>
          <a:xfrm>
            <a:off x="838200" y="2112492"/>
            <a:ext cx="13335000" cy="8288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800" b="1" dirty="0">
                <a:solidFill>
                  <a:srgbClr val="DA4532"/>
                </a:solidFill>
                <a:latin typeface="Glacial Indifference" panose="020B0604020202020204" charset="0"/>
              </a:rPr>
              <a:t>Pretraining (SAMI) Details (for Zero-Shot Instance Segmentation):</a:t>
            </a:r>
          </a:p>
          <a:p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Loss Function: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Uses mean squared error (MSE) loss for reconstruction.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Optimizer Settings: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Uses </a:t>
            </a:r>
            <a:r>
              <a:rPr lang="en-IN" sz="2400" dirty="0" err="1">
                <a:solidFill>
                  <a:srgbClr val="2C377F"/>
                </a:solidFill>
                <a:latin typeface="Glacial Indifference" panose="020B0604020202020204" charset="0"/>
              </a:rPr>
              <a:t>AdamW</a:t>
            </a: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 optimizer with learning rate 2.4e⁻³, momentum parameters </a:t>
            </a:r>
            <a:r>
              <a:rPr lang="el-GR" sz="2400" dirty="0">
                <a:solidFill>
                  <a:srgbClr val="2C377F"/>
                </a:solidFill>
              </a:rPr>
              <a:t>β₁ = 0.9, β₂ = 0.95, </a:t>
            </a: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and weight decay 0.05.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Learning Rate Schedule: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Linear warm-up over the first 40 epochs followed by cosine learning rate decay.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Data Augmentation: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Employs random resize crop (to 224 × 224), random horizontal flip, and normalization.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Masking &amp; Decoder: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A mask ratio of 75% is used, and the decoder consists of 8 Transformer blocks with 512 dimensions.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Pretraining Duration &amp; Hardware: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SAMI Pretraining is performed for 400 epochs using the </a:t>
            </a:r>
            <a:r>
              <a:rPr lang="en-IN" sz="2400" dirty="0" err="1">
                <a:solidFill>
                  <a:srgbClr val="2C377F"/>
                </a:solidFill>
                <a:latin typeface="Glacial Indifference" panose="020B0604020202020204" charset="0"/>
              </a:rPr>
              <a:t>PyTorch</a:t>
            </a: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 framework on V100 machines. For reference, MAE requires 1600 epochs of pretraining.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C377F"/>
              </a:solidFill>
              <a:latin typeface="Glacial Indifference" panose="020B0604020202020204" charset="0"/>
              <a:ea typeface="Glacial Indifference"/>
              <a:cs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309201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2887168-74A0-D0A4-D5A1-02A150077E98}"/>
              </a:ext>
            </a:extLst>
          </p:cNvPr>
          <p:cNvSpPr/>
          <p:nvPr/>
        </p:nvSpPr>
        <p:spPr>
          <a:xfrm>
            <a:off x="533400" y="2247900"/>
            <a:ext cx="13411200" cy="7180812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4850" y="642766"/>
            <a:ext cx="74676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Configuration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AC7B-9456-BA87-40E3-7838FDF7C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54488BE-6123-A8DE-BF3D-8D203175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EDB37-187E-AD58-0104-ACC5D4F666B2}"/>
              </a:ext>
            </a:extLst>
          </p:cNvPr>
          <p:cNvSpPr txBox="1"/>
          <p:nvPr/>
        </p:nvSpPr>
        <p:spPr>
          <a:xfrm>
            <a:off x="704850" y="2476500"/>
            <a:ext cx="13087349" cy="7919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800" b="1" dirty="0">
                <a:solidFill>
                  <a:srgbClr val="DA4532"/>
                </a:solidFill>
                <a:latin typeface="Glacial Indifference" panose="020B0604020202020204" charset="0"/>
              </a:rPr>
              <a:t>Detection &amp; Segmentation Training:</a:t>
            </a:r>
          </a:p>
          <a:p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Optimizer Settings: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Uses the </a:t>
            </a:r>
            <a:r>
              <a:rPr lang="en-IN" sz="2400" dirty="0" err="1">
                <a:solidFill>
                  <a:srgbClr val="2C377F"/>
                </a:solidFill>
                <a:latin typeface="Glacial Indifference" panose="020B0604020202020204" charset="0"/>
              </a:rPr>
              <a:t>AdamW</a:t>
            </a: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 optimizer with momentum parameters </a:t>
            </a:r>
            <a:r>
              <a:rPr lang="el-GR" sz="2400" dirty="0">
                <a:solidFill>
                  <a:srgbClr val="2C377F"/>
                </a:solidFill>
              </a:rPr>
              <a:t>β₁ = 0.9, β₂ = 0.999 </a:t>
            </a: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and weight decay 0.1.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Total Training Duration: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Model given in paper is trained for 100 epochs.</a:t>
            </a:r>
          </a:p>
          <a:p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    I trained the model for 40 epochs.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Image Resolution: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Input images are resized to 1024 × 1024.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Training Hardware: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Models are trained using 64 V100 GPUs.</a:t>
            </a:r>
          </a:p>
          <a:p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    I used a single RTX A5000 GPU..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2C377F"/>
              </a:solidFill>
              <a:latin typeface="Glacial Indifference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2C377F"/>
                </a:solidFill>
                <a:latin typeface="Glacial Indifference" panose="020B0604020202020204" charset="0"/>
              </a:rPr>
              <a:t>Learning Rate Schedule:</a:t>
            </a:r>
            <a:b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</a:br>
            <a:r>
              <a:rPr lang="en-IN" sz="2400" dirty="0">
                <a:solidFill>
                  <a:srgbClr val="2C377F"/>
                </a:solidFill>
                <a:latin typeface="Glacial Indifference" panose="020B0604020202020204" charset="0"/>
              </a:rPr>
              <a:t>Initial learning rate of 2e-4 with linear warm-up for the first 10 epochs; decayed to 0 by a cosine schedule.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C377F"/>
              </a:solidFill>
              <a:latin typeface="Glacial Indifference" panose="020B0604020202020204" charset="0"/>
              <a:ea typeface="Glacial Indifference"/>
              <a:cs typeface="Glacial Indifference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FD33CE4-11E0-2B5C-535E-8E4384D35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842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8B344-B7E0-D296-4B05-33CBE44D7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>
            <a:extLst>
              <a:ext uri="{FF2B5EF4-FFF2-40B4-BE49-F238E27FC236}">
                <a16:creationId xmlns:a16="http://schemas.microsoft.com/office/drawing/2014/main" id="{DA7B44C0-5011-3825-00F6-5AE904A2A743}"/>
              </a:ext>
            </a:extLst>
          </p:cNvPr>
          <p:cNvSpPr/>
          <p:nvPr/>
        </p:nvSpPr>
        <p:spPr>
          <a:xfrm>
            <a:off x="651710" y="2396528"/>
            <a:ext cx="14397790" cy="3508971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4A1AA92-21B0-BDA2-12B8-6850A3D97F90}"/>
              </a:ext>
            </a:extLst>
          </p:cNvPr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6C690E3-0DF2-B797-7E82-1035D5836A75}"/>
              </a:ext>
            </a:extLst>
          </p:cNvPr>
          <p:cNvSpPr txBox="1"/>
          <p:nvPr/>
        </p:nvSpPr>
        <p:spPr>
          <a:xfrm>
            <a:off x="689810" y="838258"/>
            <a:ext cx="15544800" cy="1222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Challenges Faced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131A27B-23DB-9006-09E2-B081BB10DBBD}"/>
              </a:ext>
            </a:extLst>
          </p:cNvPr>
          <p:cNvSpPr txBox="1"/>
          <p:nvPr/>
        </p:nvSpPr>
        <p:spPr>
          <a:xfrm>
            <a:off x="914400" y="2600909"/>
            <a:ext cx="13944600" cy="310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Google </a:t>
            </a: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Colab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Runtime error due to full disk.</a:t>
            </a:r>
          </a:p>
          <a:p>
            <a:pPr marL="342900" indent="-342900" algn="just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Kaggle crash down. Also I was unable to edit any file on Kaggle.</a:t>
            </a:r>
          </a:p>
          <a:p>
            <a:pPr marL="342900" indent="-342900" algn="just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Limited accessibility to high end GPU’s.</a:t>
            </a:r>
          </a:p>
          <a:p>
            <a:pPr marL="342900" indent="-342900" algn="just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Persistent Out of Memory error while running the code on </a:t>
            </a: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Colab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and Kaggle</a:t>
            </a:r>
          </a:p>
          <a:p>
            <a:pPr marL="342900" indent="-342900" algn="just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It took approximately 20 hours to test </a:t>
            </a: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-Small model on the COCO dataset. So I could test the model only on a subset of the LVIS dataset, which is 4 times the size of COCO dataset.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F9EC5-DCFE-3877-6C3C-BFAFCB2526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1E7ABA9-A657-8BAD-98D8-8663AEE1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DC268F-8B9E-1C4E-16DB-4EA06210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3" y="6699160"/>
            <a:ext cx="4867427" cy="18579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359EAD-0F59-9723-4481-B139CF6326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6109879"/>
            <a:ext cx="9182100" cy="244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51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57200" y="990020"/>
            <a:ext cx="90297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66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Paper Results: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34BB113-D3B2-8B7F-0963-BC562FC6B5DD}"/>
              </a:ext>
            </a:extLst>
          </p:cNvPr>
          <p:cNvGrpSpPr/>
          <p:nvPr/>
        </p:nvGrpSpPr>
        <p:grpSpPr>
          <a:xfrm>
            <a:off x="190500" y="1866900"/>
            <a:ext cx="17907000" cy="3200400"/>
            <a:chOff x="0" y="-57150"/>
            <a:chExt cx="2132412" cy="55612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B6A84EF9-915A-A6A5-814B-55797D395563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6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EEF32620-C413-1E5D-24E6-DC0F887C900D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CB79F76-5456-5F00-41AD-1FF70D8F4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7847C84-CFD4-C412-812E-29B44AF7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E3E049-536F-5FA5-7AD6-A12091BD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89151"/>
              </p:ext>
            </p:extLst>
          </p:nvPr>
        </p:nvGraphicFramePr>
        <p:xfrm>
          <a:off x="419100" y="2628900"/>
          <a:ext cx="17449800" cy="19910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34791401"/>
                    </a:ext>
                  </a:extLst>
                </a:gridCol>
                <a:gridCol w="1551243">
                  <a:extLst>
                    <a:ext uri="{9D8B030D-6E8A-4147-A177-3AD203B41FA5}">
                      <a16:colId xmlns:a16="http://schemas.microsoft.com/office/drawing/2014/main" val="2258267904"/>
                    </a:ext>
                  </a:extLst>
                </a:gridCol>
                <a:gridCol w="1433076">
                  <a:extLst>
                    <a:ext uri="{9D8B030D-6E8A-4147-A177-3AD203B41FA5}">
                      <a16:colId xmlns:a16="http://schemas.microsoft.com/office/drawing/2014/main" val="10850238"/>
                    </a:ext>
                  </a:extLst>
                </a:gridCol>
                <a:gridCol w="1517374">
                  <a:extLst>
                    <a:ext uri="{9D8B030D-6E8A-4147-A177-3AD203B41FA5}">
                      <a16:colId xmlns:a16="http://schemas.microsoft.com/office/drawing/2014/main" val="2533671808"/>
                    </a:ext>
                  </a:extLst>
                </a:gridCol>
                <a:gridCol w="1601673">
                  <a:extLst>
                    <a:ext uri="{9D8B030D-6E8A-4147-A177-3AD203B41FA5}">
                      <a16:colId xmlns:a16="http://schemas.microsoft.com/office/drawing/2014/main" val="747790041"/>
                    </a:ext>
                  </a:extLst>
                </a:gridCol>
                <a:gridCol w="1685972">
                  <a:extLst>
                    <a:ext uri="{9D8B030D-6E8A-4147-A177-3AD203B41FA5}">
                      <a16:colId xmlns:a16="http://schemas.microsoft.com/office/drawing/2014/main" val="2695059910"/>
                    </a:ext>
                  </a:extLst>
                </a:gridCol>
                <a:gridCol w="1410082">
                  <a:extLst>
                    <a:ext uri="{9D8B030D-6E8A-4147-A177-3AD203B41FA5}">
                      <a16:colId xmlns:a16="http://schemas.microsoft.com/office/drawing/2014/main" val="3176034621"/>
                    </a:ext>
                  </a:extLst>
                </a:gridCol>
                <a:gridCol w="1586345">
                  <a:extLst>
                    <a:ext uri="{9D8B030D-6E8A-4147-A177-3AD203B41FA5}">
                      <a16:colId xmlns:a16="http://schemas.microsoft.com/office/drawing/2014/main" val="4104166728"/>
                    </a:ext>
                  </a:extLst>
                </a:gridCol>
                <a:gridCol w="1586345">
                  <a:extLst>
                    <a:ext uri="{9D8B030D-6E8A-4147-A177-3AD203B41FA5}">
                      <a16:colId xmlns:a16="http://schemas.microsoft.com/office/drawing/2014/main" val="287875918"/>
                    </a:ext>
                  </a:extLst>
                </a:gridCol>
                <a:gridCol w="1586345">
                  <a:extLst>
                    <a:ext uri="{9D8B030D-6E8A-4147-A177-3AD203B41FA5}">
                      <a16:colId xmlns:a16="http://schemas.microsoft.com/office/drawing/2014/main" val="2296091591"/>
                    </a:ext>
                  </a:extLst>
                </a:gridCol>
                <a:gridCol w="1586345">
                  <a:extLst>
                    <a:ext uri="{9D8B030D-6E8A-4147-A177-3AD203B41FA5}">
                      <a16:colId xmlns:a16="http://schemas.microsoft.com/office/drawing/2014/main" val="3633107615"/>
                    </a:ext>
                  </a:extLst>
                </a:gridCol>
              </a:tblGrid>
              <a:tr h="299703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Model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</a:t>
                      </a:r>
                      <a:r>
                        <a:rPr lang="en-IN" sz="2000" b="1" u="none" strike="noStrike" dirty="0" err="1">
                          <a:effectLst/>
                          <a:latin typeface="Glacial Indifference" panose="020B0604020202020204" charset="0"/>
                        </a:rPr>
                        <a:t>mIOU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AP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APL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APM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APS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LVIS </a:t>
                      </a:r>
                      <a:r>
                        <a:rPr lang="en-IN" sz="2000" b="1" u="none" strike="noStrike" dirty="0" err="1">
                          <a:effectLst/>
                          <a:latin typeface="Glacial Indifference" panose="020B0604020202020204" charset="0"/>
                        </a:rPr>
                        <a:t>mIOU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LVIS AP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LVIS APL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LVIS APM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LVIS APS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4345"/>
                  </a:ext>
                </a:extLst>
              </a:tr>
              <a:tr h="8407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 err="1">
                          <a:effectLst/>
                          <a:latin typeface="Glacial Indifference" panose="020B0604020202020204" charset="0"/>
                        </a:rPr>
                        <a:t>EfficientSAM</a:t>
                      </a:r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-Tiny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75.7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42.3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57.4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46.2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26.7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74.3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39.9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59.9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51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28.9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2851"/>
                  </a:ext>
                </a:extLst>
              </a:tr>
              <a:tr h="8407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 err="1">
                          <a:effectLst/>
                          <a:latin typeface="Glacial Indifference" panose="020B0604020202020204" charset="0"/>
                        </a:rPr>
                        <a:t>EfficientSAM</a:t>
                      </a:r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-Small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77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44.4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60.1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48.3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28.4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75.4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42.3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62.3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54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30.8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095084"/>
                  </a:ext>
                </a:extLst>
              </a:tr>
            </a:tbl>
          </a:graphicData>
        </a:graphic>
      </p:graphicFrame>
      <p:sp>
        <p:nvSpPr>
          <p:cNvPr id="4" name="TextBox 8">
            <a:extLst>
              <a:ext uri="{FF2B5EF4-FFF2-40B4-BE49-F238E27FC236}">
                <a16:creationId xmlns:a16="http://schemas.microsoft.com/office/drawing/2014/main" id="{4ABE7AB4-98A4-E548-BD05-DA5D757C2DC4}"/>
              </a:ext>
            </a:extLst>
          </p:cNvPr>
          <p:cNvSpPr txBox="1"/>
          <p:nvPr/>
        </p:nvSpPr>
        <p:spPr>
          <a:xfrm>
            <a:off x="457200" y="5219701"/>
            <a:ext cx="90297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66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Reproduced Results: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960B80C2-BCCB-2932-12EB-50E9D1755B4F}"/>
              </a:ext>
            </a:extLst>
          </p:cNvPr>
          <p:cNvGrpSpPr/>
          <p:nvPr/>
        </p:nvGrpSpPr>
        <p:grpSpPr>
          <a:xfrm>
            <a:off x="190500" y="6328845"/>
            <a:ext cx="17907000" cy="3200400"/>
            <a:chOff x="0" y="-57150"/>
            <a:chExt cx="2132412" cy="556121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1519FB7A-0DC2-8647-42CE-D183AA0F291D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6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1A5A0FF9-15A7-2256-08FD-B16F41CFCAEA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D6BDA55-2321-D712-AC5E-9B21B759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44749"/>
              </p:ext>
            </p:extLst>
          </p:nvPr>
        </p:nvGraphicFramePr>
        <p:xfrm>
          <a:off x="533400" y="7124700"/>
          <a:ext cx="17449800" cy="19910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34791401"/>
                    </a:ext>
                  </a:extLst>
                </a:gridCol>
                <a:gridCol w="1551243">
                  <a:extLst>
                    <a:ext uri="{9D8B030D-6E8A-4147-A177-3AD203B41FA5}">
                      <a16:colId xmlns:a16="http://schemas.microsoft.com/office/drawing/2014/main" val="2258267904"/>
                    </a:ext>
                  </a:extLst>
                </a:gridCol>
                <a:gridCol w="1433076">
                  <a:extLst>
                    <a:ext uri="{9D8B030D-6E8A-4147-A177-3AD203B41FA5}">
                      <a16:colId xmlns:a16="http://schemas.microsoft.com/office/drawing/2014/main" val="10850238"/>
                    </a:ext>
                  </a:extLst>
                </a:gridCol>
                <a:gridCol w="1517374">
                  <a:extLst>
                    <a:ext uri="{9D8B030D-6E8A-4147-A177-3AD203B41FA5}">
                      <a16:colId xmlns:a16="http://schemas.microsoft.com/office/drawing/2014/main" val="2533671808"/>
                    </a:ext>
                  </a:extLst>
                </a:gridCol>
                <a:gridCol w="1601673">
                  <a:extLst>
                    <a:ext uri="{9D8B030D-6E8A-4147-A177-3AD203B41FA5}">
                      <a16:colId xmlns:a16="http://schemas.microsoft.com/office/drawing/2014/main" val="747790041"/>
                    </a:ext>
                  </a:extLst>
                </a:gridCol>
                <a:gridCol w="1685972">
                  <a:extLst>
                    <a:ext uri="{9D8B030D-6E8A-4147-A177-3AD203B41FA5}">
                      <a16:colId xmlns:a16="http://schemas.microsoft.com/office/drawing/2014/main" val="2695059910"/>
                    </a:ext>
                  </a:extLst>
                </a:gridCol>
                <a:gridCol w="1410082">
                  <a:extLst>
                    <a:ext uri="{9D8B030D-6E8A-4147-A177-3AD203B41FA5}">
                      <a16:colId xmlns:a16="http://schemas.microsoft.com/office/drawing/2014/main" val="3176034621"/>
                    </a:ext>
                  </a:extLst>
                </a:gridCol>
                <a:gridCol w="1586345">
                  <a:extLst>
                    <a:ext uri="{9D8B030D-6E8A-4147-A177-3AD203B41FA5}">
                      <a16:colId xmlns:a16="http://schemas.microsoft.com/office/drawing/2014/main" val="4104166728"/>
                    </a:ext>
                  </a:extLst>
                </a:gridCol>
                <a:gridCol w="1586345">
                  <a:extLst>
                    <a:ext uri="{9D8B030D-6E8A-4147-A177-3AD203B41FA5}">
                      <a16:colId xmlns:a16="http://schemas.microsoft.com/office/drawing/2014/main" val="287875918"/>
                    </a:ext>
                  </a:extLst>
                </a:gridCol>
                <a:gridCol w="1586345">
                  <a:extLst>
                    <a:ext uri="{9D8B030D-6E8A-4147-A177-3AD203B41FA5}">
                      <a16:colId xmlns:a16="http://schemas.microsoft.com/office/drawing/2014/main" val="2296091591"/>
                    </a:ext>
                  </a:extLst>
                </a:gridCol>
                <a:gridCol w="1586345">
                  <a:extLst>
                    <a:ext uri="{9D8B030D-6E8A-4147-A177-3AD203B41FA5}">
                      <a16:colId xmlns:a16="http://schemas.microsoft.com/office/drawing/2014/main" val="3633107615"/>
                    </a:ext>
                  </a:extLst>
                </a:gridCol>
              </a:tblGrid>
              <a:tr h="299703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Model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</a:t>
                      </a:r>
                      <a:r>
                        <a:rPr lang="en-IN" sz="2000" b="1" u="none" strike="noStrike" dirty="0" err="1">
                          <a:effectLst/>
                          <a:latin typeface="Glacial Indifference" panose="020B0604020202020204" charset="0"/>
                        </a:rPr>
                        <a:t>mIOU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AP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APL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APM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COCO APS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LVIS </a:t>
                      </a:r>
                      <a:r>
                        <a:rPr lang="en-IN" sz="2000" b="1" u="none" strike="noStrike" dirty="0" err="1">
                          <a:effectLst/>
                          <a:latin typeface="Glacial Indifference" panose="020B0604020202020204" charset="0"/>
                        </a:rPr>
                        <a:t>mIOU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LVIS AP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LVIS APL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LVIS APM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>
                          <a:effectLst/>
                          <a:latin typeface="Glacial Indifference" panose="020B0604020202020204" charset="0"/>
                        </a:rPr>
                        <a:t>LVIS APS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>
                    <a:solidFill>
                      <a:srgbClr val="CED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4345"/>
                  </a:ext>
                </a:extLst>
              </a:tr>
              <a:tr h="8407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 err="1">
                          <a:effectLst/>
                          <a:latin typeface="Glacial Indifference" panose="020B0604020202020204" charset="0"/>
                        </a:rPr>
                        <a:t>EfficientSAM</a:t>
                      </a:r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-Tiny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69.03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45.2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57.3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49.0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38.0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64.31</a:t>
                      </a: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32.3</a:t>
                      </a: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49.1</a:t>
                      </a: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40.0</a:t>
                      </a: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20.1</a:t>
                      </a: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2851"/>
                  </a:ext>
                </a:extLst>
              </a:tr>
              <a:tr h="8407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 err="1">
                          <a:effectLst/>
                          <a:latin typeface="Glacial Indifference" panose="020B0604020202020204" charset="0"/>
                        </a:rPr>
                        <a:t>EfficientSAM</a:t>
                      </a:r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-Small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70.73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45.2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57.1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49.0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38.2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66.54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36.1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53.3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42.2</a:t>
                      </a: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Glacial Indifference" panose="020B0604020202020204" charset="0"/>
                        </a:rPr>
                        <a:t>25.2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4763" marR="4763" marT="4763" marB="0" anchor="b">
                    <a:solidFill>
                      <a:srgbClr val="CED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095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362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3">
            <a:extLst>
              <a:ext uri="{FF2B5EF4-FFF2-40B4-BE49-F238E27FC236}">
                <a16:creationId xmlns:a16="http://schemas.microsoft.com/office/drawing/2014/main" id="{C01A8E00-D385-7359-A5F8-6D17D48338B9}"/>
              </a:ext>
            </a:extLst>
          </p:cNvPr>
          <p:cNvSpPr/>
          <p:nvPr/>
        </p:nvSpPr>
        <p:spPr>
          <a:xfrm>
            <a:off x="838200" y="3150973"/>
            <a:ext cx="7269892" cy="44958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982884BF-E7E3-68EE-66E4-C5D4AD5E78DA}"/>
              </a:ext>
            </a:extLst>
          </p:cNvPr>
          <p:cNvSpPr/>
          <p:nvPr/>
        </p:nvSpPr>
        <p:spPr>
          <a:xfrm>
            <a:off x="8655908" y="3162300"/>
            <a:ext cx="7269892" cy="44958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8" name="TextBox 8"/>
          <p:cNvSpPr txBox="1"/>
          <p:nvPr/>
        </p:nvSpPr>
        <p:spPr>
          <a:xfrm>
            <a:off x="838200" y="1272106"/>
            <a:ext cx="142494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Reproduced Results: COCO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2A7D76-AB1B-8CC7-F126-254D8859A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DAB084-7EBF-CB3B-496D-1DCED152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76D2048-A470-749A-FD1F-246CC825C3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252275"/>
              </p:ext>
            </p:extLst>
          </p:nvPr>
        </p:nvGraphicFramePr>
        <p:xfrm>
          <a:off x="1066800" y="3390900"/>
          <a:ext cx="6858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8B42495-3E76-28BB-2757-653534470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790794"/>
              </p:ext>
            </p:extLst>
          </p:nvPr>
        </p:nvGraphicFramePr>
        <p:xfrm>
          <a:off x="8534400" y="3390900"/>
          <a:ext cx="7574692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036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BD4B00D5-4E0D-86DC-B08D-FFDB6CE4F78A}"/>
              </a:ext>
            </a:extLst>
          </p:cNvPr>
          <p:cNvSpPr/>
          <p:nvPr/>
        </p:nvSpPr>
        <p:spPr>
          <a:xfrm>
            <a:off x="683437" y="6378829"/>
            <a:ext cx="15609298" cy="3717671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9E9DE6"/>
          </a:solidFill>
        </p:spPr>
      </p:sp>
      <p:sp>
        <p:nvSpPr>
          <p:cNvPr id="8" name="TextBox 8"/>
          <p:cNvSpPr txBox="1"/>
          <p:nvPr/>
        </p:nvSpPr>
        <p:spPr>
          <a:xfrm>
            <a:off x="407967" y="963561"/>
            <a:ext cx="161544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Reproduced Results: Point-Prompt Segmentation 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34BB113-D3B2-8B7F-0963-BC562FC6B5DD}"/>
              </a:ext>
            </a:extLst>
          </p:cNvPr>
          <p:cNvGrpSpPr/>
          <p:nvPr/>
        </p:nvGrpSpPr>
        <p:grpSpPr>
          <a:xfrm>
            <a:off x="683437" y="1200817"/>
            <a:ext cx="15609298" cy="4940756"/>
            <a:chOff x="0" y="-57150"/>
            <a:chExt cx="2132412" cy="55612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B6A84EF9-915A-A6A5-814B-55797D395563}"/>
                </a:ext>
              </a:extLst>
            </p:cNvPr>
            <p:cNvSpPr/>
            <p:nvPr/>
          </p:nvSpPr>
          <p:spPr>
            <a:xfrm>
              <a:off x="0" y="72173"/>
              <a:ext cx="2132412" cy="426798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6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EEF32620-C413-1E5D-24E6-DC0F887C900D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12A7D76-AB1B-8CC7-F126-254D8859A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DAB084-7EBF-CB3B-496D-1DCED152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260FEAA-C47C-ACAA-3DC1-B5267DE11751}"/>
              </a:ext>
            </a:extLst>
          </p:cNvPr>
          <p:cNvSpPr txBox="1"/>
          <p:nvPr/>
        </p:nvSpPr>
        <p:spPr>
          <a:xfrm>
            <a:off x="7620000" y="8431736"/>
            <a:ext cx="3276600" cy="45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Inference time: 19.1 seconds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B98B29-0DC3-B90E-B676-F7734962F6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20" r="25490" b="42017"/>
          <a:stretch/>
        </p:blipFill>
        <p:spPr>
          <a:xfrm>
            <a:off x="897972" y="2662400"/>
            <a:ext cx="15180228" cy="332926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3892965-3648-2144-35BC-FBBA912B6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72" y="6693586"/>
            <a:ext cx="15180228" cy="31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1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630400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flipV="1">
            <a:off x="-76200" y="579675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Agenda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27359" y="2852913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27359" y="3981450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27359" y="5109987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27359" y="6238524"/>
            <a:ext cx="842787" cy="84278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36317" y="2880769"/>
            <a:ext cx="842787" cy="84278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46503" y="3987350"/>
            <a:ext cx="842787" cy="8427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36317" y="5138913"/>
            <a:ext cx="842787" cy="84278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08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078562" y="2988557"/>
            <a:ext cx="4955083" cy="54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Summary of Presentation 1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78562" y="4117094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Datasets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78562" y="5241043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Methodology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78562" y="6360697"/>
            <a:ext cx="4955083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Live Paper Results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787521" y="3016413"/>
            <a:ext cx="495621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Challenges Faced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97707" y="4074697"/>
            <a:ext cx="4383923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Reproduced Results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87521" y="5262809"/>
            <a:ext cx="495621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Limitations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44FB43-1685-320B-9324-26E797308D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02416D35-13F3-D837-5880-7E39FAFE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1" name="Group 14">
            <a:extLst>
              <a:ext uri="{FF2B5EF4-FFF2-40B4-BE49-F238E27FC236}">
                <a16:creationId xmlns:a16="http://schemas.microsoft.com/office/drawing/2014/main" id="{EFF6584F-1C0B-7F0D-E705-D020D7A88E73}"/>
              </a:ext>
            </a:extLst>
          </p:cNvPr>
          <p:cNvGrpSpPr/>
          <p:nvPr/>
        </p:nvGrpSpPr>
        <p:grpSpPr>
          <a:xfrm>
            <a:off x="3027359" y="7375706"/>
            <a:ext cx="842787" cy="842787"/>
            <a:chOff x="0" y="0"/>
            <a:chExt cx="812800" cy="812800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31605152-50C3-7382-66C3-B5FDA6F753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BA21BF63-2C84-C893-E605-2173C24F287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05</a:t>
              </a:r>
            </a:p>
          </p:txBody>
        </p:sp>
      </p:grpSp>
      <p:sp>
        <p:nvSpPr>
          <p:cNvPr id="44" name="TextBox 32">
            <a:extLst>
              <a:ext uri="{FF2B5EF4-FFF2-40B4-BE49-F238E27FC236}">
                <a16:creationId xmlns:a16="http://schemas.microsoft.com/office/drawing/2014/main" id="{410F1510-7454-5497-AFCB-85B0E7A67BE0}"/>
              </a:ext>
            </a:extLst>
          </p:cNvPr>
          <p:cNvSpPr txBox="1"/>
          <p:nvPr/>
        </p:nvSpPr>
        <p:spPr>
          <a:xfrm>
            <a:off x="4078562" y="7502175"/>
            <a:ext cx="4955083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 Configuration</a:t>
            </a:r>
          </a:p>
        </p:txBody>
      </p:sp>
      <p:grpSp>
        <p:nvGrpSpPr>
          <p:cNvPr id="45" name="Group 17">
            <a:extLst>
              <a:ext uri="{FF2B5EF4-FFF2-40B4-BE49-F238E27FC236}">
                <a16:creationId xmlns:a16="http://schemas.microsoft.com/office/drawing/2014/main" id="{A89AD653-8AC0-E33A-876E-861F913C6611}"/>
              </a:ext>
            </a:extLst>
          </p:cNvPr>
          <p:cNvGrpSpPr/>
          <p:nvPr/>
        </p:nvGrpSpPr>
        <p:grpSpPr>
          <a:xfrm>
            <a:off x="9765980" y="6358113"/>
            <a:ext cx="842787" cy="842787"/>
            <a:chOff x="0" y="0"/>
            <a:chExt cx="812800" cy="812800"/>
          </a:xfrm>
        </p:grpSpPr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CF062EE2-69BD-50F4-C564-E860C74592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A2132269-DEFD-C72F-1E29-578AD499CBF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09</a:t>
              </a:r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C246A942-439F-CD29-6EB7-B89834ACECD8}"/>
              </a:ext>
            </a:extLst>
          </p:cNvPr>
          <p:cNvSpPr txBox="1"/>
          <p:nvPr/>
        </p:nvSpPr>
        <p:spPr>
          <a:xfrm>
            <a:off x="10818317" y="6482009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Novelty &amp; Results</a:t>
            </a:r>
          </a:p>
        </p:txBody>
      </p:sp>
      <p:grpSp>
        <p:nvGrpSpPr>
          <p:cNvPr id="49" name="Group 17">
            <a:extLst>
              <a:ext uri="{FF2B5EF4-FFF2-40B4-BE49-F238E27FC236}">
                <a16:creationId xmlns:a16="http://schemas.microsoft.com/office/drawing/2014/main" id="{B1753865-DE42-B657-E104-C54372306FBD}"/>
              </a:ext>
            </a:extLst>
          </p:cNvPr>
          <p:cNvGrpSpPr/>
          <p:nvPr/>
        </p:nvGrpSpPr>
        <p:grpSpPr>
          <a:xfrm>
            <a:off x="9765980" y="7396398"/>
            <a:ext cx="842787" cy="842787"/>
            <a:chOff x="0" y="0"/>
            <a:chExt cx="812800" cy="812800"/>
          </a:xfrm>
        </p:grpSpPr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55DF2FE4-AF44-C836-8B41-18AC5D4DCC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772A6E12-C72E-63A3-1C2A-4EACEF9D11E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10</a:t>
              </a:r>
            </a:p>
          </p:txBody>
        </p:sp>
      </p:grpSp>
      <p:sp>
        <p:nvSpPr>
          <p:cNvPr id="52" name="TextBox 33">
            <a:extLst>
              <a:ext uri="{FF2B5EF4-FFF2-40B4-BE49-F238E27FC236}">
                <a16:creationId xmlns:a16="http://schemas.microsoft.com/office/drawing/2014/main" id="{A211C136-1075-3A67-3CAE-A4590FDF625A}"/>
              </a:ext>
            </a:extLst>
          </p:cNvPr>
          <p:cNvSpPr txBox="1"/>
          <p:nvPr/>
        </p:nvSpPr>
        <p:spPr>
          <a:xfrm>
            <a:off x="10818317" y="7520294"/>
            <a:ext cx="4955083" cy="53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170326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F2E023C1-D5AF-63C8-C5A2-8407D8E30E9E}"/>
              </a:ext>
            </a:extLst>
          </p:cNvPr>
          <p:cNvSpPr/>
          <p:nvPr/>
        </p:nvSpPr>
        <p:spPr>
          <a:xfrm>
            <a:off x="565966" y="6253771"/>
            <a:ext cx="16002000" cy="3842729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9E9DE6"/>
          </a:solidFill>
        </p:spPr>
      </p:sp>
      <p:sp>
        <p:nvSpPr>
          <p:cNvPr id="8" name="TextBox 8"/>
          <p:cNvSpPr txBox="1"/>
          <p:nvPr/>
        </p:nvSpPr>
        <p:spPr>
          <a:xfrm>
            <a:off x="568000" y="758296"/>
            <a:ext cx="161544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Reproduced Results: Box-Prompt Segmentation 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34BB113-D3B2-8B7F-0963-BC562FC6B5DD}"/>
              </a:ext>
            </a:extLst>
          </p:cNvPr>
          <p:cNvGrpSpPr/>
          <p:nvPr/>
        </p:nvGrpSpPr>
        <p:grpSpPr>
          <a:xfrm>
            <a:off x="548950" y="926240"/>
            <a:ext cx="16002000" cy="5156302"/>
            <a:chOff x="0" y="-57150"/>
            <a:chExt cx="2132412" cy="55612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B6A84EF9-915A-A6A5-814B-55797D395563}"/>
                </a:ext>
              </a:extLst>
            </p:cNvPr>
            <p:cNvSpPr/>
            <p:nvPr/>
          </p:nvSpPr>
          <p:spPr>
            <a:xfrm>
              <a:off x="0" y="72173"/>
              <a:ext cx="2132412" cy="426798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6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EEF32620-C413-1E5D-24E6-DC0F887C900D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12A7D76-AB1B-8CC7-F126-254D8859A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DAB084-7EBF-CB3B-496D-1DCED152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D73A2E1-B87B-2254-F131-2254D0593790}"/>
              </a:ext>
            </a:extLst>
          </p:cNvPr>
          <p:cNvSpPr txBox="1"/>
          <p:nvPr/>
        </p:nvSpPr>
        <p:spPr>
          <a:xfrm>
            <a:off x="7620000" y="8431736"/>
            <a:ext cx="3276600" cy="45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Inference time: 19.3 seconds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C6F4BC-CF76-75AA-72AB-BD32621CD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20" r="25490" b="42017"/>
          <a:stretch/>
        </p:blipFill>
        <p:spPr>
          <a:xfrm>
            <a:off x="781050" y="2348742"/>
            <a:ext cx="15571832" cy="348317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D22E8AD-E958-5D16-D599-397149E5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515100"/>
            <a:ext cx="1557183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25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33400" y="792276"/>
            <a:ext cx="161544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Reproduced Results: Segment Everything 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34BB113-D3B2-8B7F-0963-BC562FC6B5DD}"/>
              </a:ext>
            </a:extLst>
          </p:cNvPr>
          <p:cNvGrpSpPr/>
          <p:nvPr/>
        </p:nvGrpSpPr>
        <p:grpSpPr>
          <a:xfrm>
            <a:off x="609600" y="880545"/>
            <a:ext cx="14452072" cy="9215955"/>
            <a:chOff x="0" y="-57150"/>
            <a:chExt cx="2132412" cy="547409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B6A84EF9-915A-A6A5-814B-55797D395563}"/>
                </a:ext>
              </a:extLst>
            </p:cNvPr>
            <p:cNvSpPr/>
            <p:nvPr/>
          </p:nvSpPr>
          <p:spPr>
            <a:xfrm>
              <a:off x="25023" y="15016"/>
              <a:ext cx="2082365" cy="474303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6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EEF32620-C413-1E5D-24E6-DC0F887C900D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12A7D76-AB1B-8CC7-F126-254D8859A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DAB084-7EBF-CB3B-496D-1DCED152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ED402D-E3C7-A8FE-A111-873CD60BD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8" y="2324101"/>
            <a:ext cx="13742910" cy="35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C902A47-91A7-7B1C-0026-910FE928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9" y="6210301"/>
            <a:ext cx="13742910" cy="37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75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689810" y="2628900"/>
            <a:ext cx="15388390" cy="7026275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15544800" cy="1222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Limitations of </a:t>
            </a:r>
            <a:r>
              <a:rPr lang="en-US" sz="7200" b="1" i="1" dirty="0" err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EfficientSAM</a:t>
            </a:r>
            <a:endParaRPr lang="en-US" sz="7200" b="1" i="1" dirty="0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2713813"/>
            <a:ext cx="14935200" cy="7306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Trade-off Between Efficiency and Accuracy:</a:t>
            </a:r>
          </a:p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1. </a:t>
            </a:r>
            <a:r>
              <a:rPr lang="en-US" sz="2400" b="1" dirty="0" err="1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Goal: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Reduce computational overhead of the original SAM model.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Approach: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Implement a lighter, more efficient model architecture.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Model Changes: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Uses smaller networks, fewer parameters, simplified layers.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Reason: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Original SAM known for high accuracy, but with high computational demands.</a:t>
            </a:r>
          </a:p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2</a:t>
            </a: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. Consequence: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Efficiency vs. Accuracy: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Simplification leads to reduced accuracy.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Detail Limitation: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Lightweight models may not capture complex details as effectively as SAM.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Deployment: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Works well on low-power devices but may struggle with complex tasks.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Learning Impact: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Limits ability to generalize across large, diverse datasets.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Example: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In critical applications like medical imaging or complex scene segmentation, reduced model complexity may result in less precise outcomes.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66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457200" y="1975962"/>
            <a:ext cx="9448800" cy="7755969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9232" y="499558"/>
            <a:ext cx="132588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Novelty: Adaptive Prompt Refinement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2188131"/>
            <a:ext cx="9067800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Two-Stage Process:</a:t>
            </a:r>
          </a:p>
          <a:p>
            <a:pPr algn="just"/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algn="just"/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Stage 1: Initial Mask Generation</a:t>
            </a:r>
            <a:endParaRPr lang="en-US" sz="24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Start with an input image containing the object to segment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Select two random points within the ground truth object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Run these points through the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model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Generate an initial segmentation mask</a:t>
            </a:r>
          </a:p>
          <a:p>
            <a:pPr algn="just"/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algn="just"/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Stage 2: Adaptive Refinement</a:t>
            </a:r>
            <a:endParaRPr lang="en-US" sz="24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Analyze the quality of the initial mask (checking connectedness, boundaries, compactness)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Select a refinement strategy based on analysis: 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For disconnected components → Choose center-based strategy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For irregular boundaries → Choose boundary-based strategy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Generate strategic point prompts based on the chosen strategy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Run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again with these strategic points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Produce a refined mask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Compare initial and refined masks, selecting the better one as the final output</a:t>
            </a:r>
          </a:p>
          <a:p>
            <a:pPr algn="just"/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94234-CED9-F2BF-9EA5-7275D004EC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r="4897"/>
          <a:stretch/>
        </p:blipFill>
        <p:spPr>
          <a:xfrm>
            <a:off x="10058400" y="1943100"/>
            <a:ext cx="7848600" cy="4842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074C9-59A5-9B2F-8469-5B9F278F3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68" y="6997700"/>
            <a:ext cx="3752894" cy="210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DBED4B-83E6-E427-27C2-18DF44E69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105" y="6997700"/>
            <a:ext cx="3752895" cy="2108200"/>
          </a:xfrm>
          <a:prstGeom prst="rect">
            <a:avLst/>
          </a:prstGeom>
        </p:spPr>
      </p:pic>
      <p:sp>
        <p:nvSpPr>
          <p:cNvPr id="13" name="Freeform 3">
            <a:extLst>
              <a:ext uri="{FF2B5EF4-FFF2-40B4-BE49-F238E27FC236}">
                <a16:creationId xmlns:a16="http://schemas.microsoft.com/office/drawing/2014/main" id="{2B6C7DA6-D45C-0584-CE9B-AD800D03F154}"/>
              </a:ext>
            </a:extLst>
          </p:cNvPr>
          <p:cNvSpPr/>
          <p:nvPr/>
        </p:nvSpPr>
        <p:spPr>
          <a:xfrm>
            <a:off x="10977652" y="9366250"/>
            <a:ext cx="2028600" cy="365125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5B92A9-BB42-FCAB-3DE0-2C92590914E9}"/>
              </a:ext>
            </a:extLst>
          </p:cNvPr>
          <p:cNvSpPr txBox="1"/>
          <p:nvPr/>
        </p:nvSpPr>
        <p:spPr>
          <a:xfrm>
            <a:off x="11053852" y="9224656"/>
            <a:ext cx="1952400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Irregular boundary</a:t>
            </a: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C28BB33F-C518-F938-88F6-CA1D770CC91D}"/>
              </a:ext>
            </a:extLst>
          </p:cNvPr>
          <p:cNvSpPr/>
          <p:nvPr/>
        </p:nvSpPr>
        <p:spPr>
          <a:xfrm>
            <a:off x="15163800" y="9357369"/>
            <a:ext cx="1952400" cy="365125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FF00301-5A8D-2E1D-5EB0-9BB2A148BB8D}"/>
              </a:ext>
            </a:extLst>
          </p:cNvPr>
          <p:cNvSpPr txBox="1"/>
          <p:nvPr/>
        </p:nvSpPr>
        <p:spPr>
          <a:xfrm>
            <a:off x="15240000" y="9215775"/>
            <a:ext cx="1952400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Regular boundary</a:t>
            </a:r>
          </a:p>
        </p:txBody>
      </p:sp>
    </p:spTree>
    <p:extLst>
      <p:ext uri="{BB962C8B-B14F-4D97-AF65-F5344CB8AC3E}">
        <p14:creationId xmlns:p14="http://schemas.microsoft.com/office/powerpoint/2010/main" val="857859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457200" y="2095500"/>
            <a:ext cx="9525000" cy="79248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9232" y="499558"/>
            <a:ext cx="132588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Novelty: Mask Quality Analysis phase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2340531"/>
            <a:ext cx="9067800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Connected Components Analysis: </a:t>
            </a:r>
          </a:p>
          <a:p>
            <a:pPr algn="just"/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Using 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ndimage.label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(mask)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to detect if the mask contains multiple disconnected regions.</a:t>
            </a:r>
          </a:p>
          <a:p>
            <a:pPr algn="just"/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algn="just"/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Shape Compactness Analysis: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Contour Extraction: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Uses 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cv2.findContours(mask)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with 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cv2.RETR_EXTERNAL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flag to extract only outer contours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cv2.CHAIN_APPROX_SIMPLE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compresses horizontal, vertical, and diagonal segments, storing only their end points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Calculates perimeter using 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cv2.arcLength(contour)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with True flag for closed contours.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Calculating the isoperimetric quotient (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4</a:t>
            </a:r>
            <a:r>
              <a:rPr lang="el-GR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π × 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Area / Perimeter²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) to measure shape irregularity.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Decision Logic: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If multiple components are detected → Use Center Points Strategy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If shape is irregular (compactness &lt; 0.6) → Use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Boundary Points Strategy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If shape is compact (compactness ≥ 0.6) → Use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Center Points Strategy</a:t>
            </a:r>
          </a:p>
          <a:p>
            <a:pPr algn="just"/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F7A70-9E3B-2909-C422-0662FCCF1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638987"/>
            <a:ext cx="7772400" cy="48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5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457200" y="2095500"/>
            <a:ext cx="9525000" cy="79248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9232" y="499558"/>
            <a:ext cx="132588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Novelty: Mask Quality Analysis phase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2340531"/>
            <a:ext cx="9067800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Connected Components Analysis: </a:t>
            </a:r>
          </a:p>
          <a:p>
            <a:pPr algn="just"/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Using 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ndimage.label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(mask)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to detect if the mask contains multiple disconnected regions.</a:t>
            </a:r>
          </a:p>
          <a:p>
            <a:pPr algn="just"/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algn="just"/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Shape Compactness Analysis: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Contour Extraction: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Uses 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cv2.findContours(mask)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with 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cv2.RETR_EXTERNAL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flag to extract only outer contours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cv2.CHAIN_APPROX_SIMPLE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compresses horizontal, vertical, and diagonal segments, storing only their end points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Calculates perimeter using 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cv2.arcLength(contour)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with True flag for closed contours.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Calculating the isoperimetric quotient (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4</a:t>
            </a:r>
            <a:r>
              <a:rPr lang="el-GR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π × 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Area / Perimeter²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) to measure shape irregularity.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Decision Logic: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If multiple components are detected → Use Center Points Strategy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If shape is irregular (compactness &lt; 0.6) → Use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Boundary Points Strategy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If shape is compact (compactness ≥ 0.6) → Use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Center Points Strategy</a:t>
            </a:r>
          </a:p>
          <a:p>
            <a:pPr algn="just"/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F7A70-9E3B-2909-C422-0662FCCF1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638987"/>
            <a:ext cx="7772400" cy="48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7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457200" y="1790700"/>
            <a:ext cx="9448800" cy="83058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200" y="480508"/>
            <a:ext cx="14630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Novelty: Strategic Point Generation phase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600" y="1943100"/>
            <a:ext cx="9067800" cy="8032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Center Points Strategy:</a:t>
            </a:r>
          </a:p>
          <a:p>
            <a:pPr algn="just"/>
            <a:endParaRPr lang="en-US" sz="2400" dirty="0">
              <a:solidFill>
                <a:srgbClr val="DA4532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Distance Transform: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Uses distance transform (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ndimage.distance_transform_edt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()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) to calculate how far each pixel is from the mask boundary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For each foreground pixel, calculates distance to the nearest background pixel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Creates a gradient map where higher values indicate deeper positions inside the mask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Adaptive Thresholding: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Applies a threshold to select the deepest interior regions (70% of maximum distance) dynamically.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Strategic Point Selection: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Samples points from these central regions using 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np.random.choice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()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Points are selected from the deepest parts of the mask, maximizing distance from boundaries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Ideal for connecting disconnected components and handling compact shapes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CEBF5-5349-DA3D-D2B4-43AC8F599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t="15087" r="49119"/>
          <a:stretch/>
        </p:blipFill>
        <p:spPr>
          <a:xfrm>
            <a:off x="10287001" y="3009899"/>
            <a:ext cx="6005864" cy="58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48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469232" y="2171700"/>
            <a:ext cx="9448800" cy="7751763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9232" y="499558"/>
            <a:ext cx="14694568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Novelty: Strategic Point Generation phase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1632" y="2395539"/>
            <a:ext cx="9067800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Boundary Points Strategy:</a:t>
            </a:r>
          </a:p>
          <a:p>
            <a:pPr algn="just"/>
            <a:endParaRPr lang="en-US" sz="2400" dirty="0">
              <a:solidFill>
                <a:srgbClr val="DA4532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Boundary Extraction: 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Applies 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cv2.dilate()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with a 3×3 kernel to expand the mask by 1 pixel in all directions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Creates a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1-pixel wide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boundary using morphological operations (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cv2.dilate() - original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Point Sampling: 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Obtains coordinates of all boundary pixels using 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np.where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(boundary &gt; 0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)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Selects points with maximum spacing using 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np.linspace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()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The technique ensures points are distributed evenly around the perimeter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Automatically adapts to arbitrary boundary shapes</a:t>
            </a:r>
          </a:p>
          <a:p>
            <a:pPr marL="800100" lvl="1" indent="-342900" algn="just"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Ensures maximum perimeter coverage for better edge definition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Particularly effective for refining irregular boundaries and complex shapes</a:t>
            </a:r>
          </a:p>
          <a:p>
            <a:pPr algn="just"/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CEBF5-5349-DA3D-D2B4-43AC8F599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2" t="15088" r="3846"/>
          <a:stretch/>
        </p:blipFill>
        <p:spPr>
          <a:xfrm>
            <a:off x="10363200" y="2850930"/>
            <a:ext cx="5925022" cy="61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78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685800" y="1409700"/>
            <a:ext cx="11811000" cy="1106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66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Novelty Results: COCO Dataset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B79F76-5456-5F00-41AD-1FF70D8F44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7847C84-CFD4-C412-812E-29B44AF7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960B80C2-BCCB-2932-12EB-50E9D1755B4F}"/>
              </a:ext>
            </a:extLst>
          </p:cNvPr>
          <p:cNvGrpSpPr/>
          <p:nvPr/>
        </p:nvGrpSpPr>
        <p:grpSpPr>
          <a:xfrm>
            <a:off x="3149686" y="2781300"/>
            <a:ext cx="11468615" cy="4079694"/>
            <a:chOff x="0" y="-57150"/>
            <a:chExt cx="2132412" cy="556121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1519FB7A-0DC2-8647-42CE-D183AA0F291D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6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1A5A0FF9-15A7-2256-08FD-B16F41CFCAEA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D6BDA55-2321-D712-AC5E-9B21B759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461689"/>
              </p:ext>
            </p:extLst>
          </p:nvPr>
        </p:nvGraphicFramePr>
        <p:xfrm>
          <a:off x="3553883" y="3622275"/>
          <a:ext cx="10663771" cy="27779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634791401"/>
                    </a:ext>
                  </a:extLst>
                </a:gridCol>
                <a:gridCol w="1706367">
                  <a:extLst>
                    <a:ext uri="{9D8B030D-6E8A-4147-A177-3AD203B41FA5}">
                      <a16:colId xmlns:a16="http://schemas.microsoft.com/office/drawing/2014/main" val="2258267904"/>
                    </a:ext>
                  </a:extLst>
                </a:gridCol>
                <a:gridCol w="1576384">
                  <a:extLst>
                    <a:ext uri="{9D8B030D-6E8A-4147-A177-3AD203B41FA5}">
                      <a16:colId xmlns:a16="http://schemas.microsoft.com/office/drawing/2014/main" val="10850238"/>
                    </a:ext>
                  </a:extLst>
                </a:gridCol>
                <a:gridCol w="1669111">
                  <a:extLst>
                    <a:ext uri="{9D8B030D-6E8A-4147-A177-3AD203B41FA5}">
                      <a16:colId xmlns:a16="http://schemas.microsoft.com/office/drawing/2014/main" val="2533671808"/>
                    </a:ext>
                  </a:extLst>
                </a:gridCol>
                <a:gridCol w="1761840">
                  <a:extLst>
                    <a:ext uri="{9D8B030D-6E8A-4147-A177-3AD203B41FA5}">
                      <a16:colId xmlns:a16="http://schemas.microsoft.com/office/drawing/2014/main" val="747790041"/>
                    </a:ext>
                  </a:extLst>
                </a:gridCol>
                <a:gridCol w="1854569">
                  <a:extLst>
                    <a:ext uri="{9D8B030D-6E8A-4147-A177-3AD203B41FA5}">
                      <a16:colId xmlns:a16="http://schemas.microsoft.com/office/drawing/2014/main" val="2695059910"/>
                    </a:ext>
                  </a:extLst>
                </a:gridCol>
              </a:tblGrid>
              <a:tr h="7433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2400" b="1" u="none" strike="noStrike" dirty="0">
                          <a:effectLst/>
                          <a:latin typeface="Glacial Indifference" panose="020B0604020202020204" charset="0"/>
                        </a:rPr>
                        <a:t>Model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5239" marR="5239" marT="5763" marB="0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400" b="1" u="none" strike="noStrike" dirty="0">
                          <a:effectLst/>
                          <a:latin typeface="Glacial Indifference" panose="020B0604020202020204" charset="0"/>
                        </a:rPr>
                        <a:t>COCO </a:t>
                      </a:r>
                      <a:r>
                        <a:rPr lang="en-IN" sz="2400" b="1" u="none" strike="noStrike" dirty="0" err="1">
                          <a:effectLst/>
                          <a:latin typeface="Glacial Indifference" panose="020B0604020202020204" charset="0"/>
                        </a:rPr>
                        <a:t>mIOU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5239" marR="5239" marT="5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400" b="1" u="none" strike="noStrike" dirty="0">
                          <a:effectLst/>
                          <a:latin typeface="Glacial Indifference" panose="020B0604020202020204" charset="0"/>
                        </a:rPr>
                        <a:t>COCO AP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5239" marR="5239" marT="5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400" b="1" u="none" strike="noStrike" dirty="0">
                          <a:effectLst/>
                          <a:latin typeface="Glacial Indifference" panose="020B0604020202020204" charset="0"/>
                        </a:rPr>
                        <a:t>COCO APL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5239" marR="5239" marT="5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400" b="1" u="none" strike="noStrike" dirty="0">
                          <a:effectLst/>
                          <a:latin typeface="Glacial Indifference" panose="020B0604020202020204" charset="0"/>
                        </a:rPr>
                        <a:t>COCO APM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5239" marR="5239" marT="576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2400" b="1" u="none" strike="noStrike" dirty="0">
                          <a:effectLst/>
                          <a:latin typeface="Glacial Indifference" panose="020B0604020202020204" charset="0"/>
                        </a:rPr>
                        <a:t>COCO APS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5239" marR="5239" marT="5763" marB="0"/>
                </a:tc>
                <a:extLst>
                  <a:ext uri="{0D108BD9-81ED-4DB2-BD59-A6C34878D82A}">
                    <a16:rowId xmlns:a16="http://schemas.microsoft.com/office/drawing/2014/main" val="287974345"/>
                  </a:ext>
                </a:extLst>
              </a:tr>
              <a:tr h="10173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 err="1">
                          <a:effectLst/>
                          <a:latin typeface="Glacial Indifference" panose="020B0604020202020204" charset="0"/>
                        </a:rPr>
                        <a:t>EfficientSAM</a:t>
                      </a:r>
                      <a:r>
                        <a:rPr lang="en-IN" sz="2400" b="1" u="none" strike="noStrike" dirty="0">
                          <a:effectLst/>
                          <a:latin typeface="Glacial Indifference" panose="020B0604020202020204" charset="0"/>
                        </a:rPr>
                        <a:t>-Tiny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5239" marR="5239" marT="5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75.55</a:t>
                      </a:r>
                    </a:p>
                  </a:txBody>
                  <a:tcPr marL="5239" marR="5239" marT="5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54.7</a:t>
                      </a:r>
                    </a:p>
                  </a:txBody>
                  <a:tcPr marL="5239" marR="5239" marT="5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68.5</a:t>
                      </a:r>
                    </a:p>
                  </a:txBody>
                  <a:tcPr marL="5239" marR="5239" marT="5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59.2</a:t>
                      </a:r>
                    </a:p>
                  </a:txBody>
                  <a:tcPr marL="5239" marR="5239" marT="5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44.7</a:t>
                      </a:r>
                    </a:p>
                  </a:txBody>
                  <a:tcPr marL="5239" marR="5239" marT="5763" marB="0" anchor="b"/>
                </a:tc>
                <a:extLst>
                  <a:ext uri="{0D108BD9-81ED-4DB2-BD59-A6C34878D82A}">
                    <a16:rowId xmlns:a16="http://schemas.microsoft.com/office/drawing/2014/main" val="58912851"/>
                  </a:ext>
                </a:extLst>
              </a:tr>
              <a:tr h="1017305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 err="1">
                          <a:effectLst/>
                          <a:latin typeface="Glacial Indifference" panose="020B0604020202020204" charset="0"/>
                        </a:rPr>
                        <a:t>EfficientSAM</a:t>
                      </a:r>
                      <a:r>
                        <a:rPr lang="en-IN" sz="2400" b="1" u="none" strike="noStrike" dirty="0">
                          <a:effectLst/>
                          <a:latin typeface="Glacial Indifference" panose="020B0604020202020204" charset="0"/>
                        </a:rPr>
                        <a:t>-Small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5239" marR="5239" marT="5763" marB="0" anchor="b">
                    <a:solidFill>
                      <a:srgbClr val="CED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75.17</a:t>
                      </a:r>
                    </a:p>
                  </a:txBody>
                  <a:tcPr marL="5239" marR="5239" marT="5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52.8</a:t>
                      </a:r>
                    </a:p>
                  </a:txBody>
                  <a:tcPr marL="5239" marR="5239" marT="5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67.4</a:t>
                      </a:r>
                    </a:p>
                  </a:txBody>
                  <a:tcPr marL="5239" marR="5239" marT="5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Glacial Indifference" panose="020B0604020202020204" charset="0"/>
                        </a:rPr>
                        <a:t>57.4</a:t>
                      </a:r>
                    </a:p>
                  </a:txBody>
                  <a:tcPr marL="5239" marR="5239" marT="5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>
                          <a:effectLst/>
                          <a:latin typeface="Glacial Indifference" panose="020B0604020202020204" charset="0"/>
                        </a:rPr>
                        <a:t>42.7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Glacial Indifference" panose="020B0604020202020204" charset="0"/>
                      </a:endParaRPr>
                    </a:p>
                  </a:txBody>
                  <a:tcPr marL="5239" marR="5239" marT="5763" marB="0" anchor="b"/>
                </a:tc>
                <a:extLst>
                  <a:ext uri="{0D108BD9-81ED-4DB2-BD59-A6C34878D82A}">
                    <a16:rowId xmlns:a16="http://schemas.microsoft.com/office/drawing/2014/main" val="2432095084"/>
                  </a:ext>
                </a:extLst>
              </a:tr>
            </a:tbl>
          </a:graphicData>
        </a:graphic>
      </p:graphicFrame>
      <p:sp>
        <p:nvSpPr>
          <p:cNvPr id="2" name="Freeform 3">
            <a:extLst>
              <a:ext uri="{FF2B5EF4-FFF2-40B4-BE49-F238E27FC236}">
                <a16:creationId xmlns:a16="http://schemas.microsoft.com/office/drawing/2014/main" id="{93692FF1-C206-8792-A301-DCD8C49C6523}"/>
              </a:ext>
            </a:extLst>
          </p:cNvPr>
          <p:cNvSpPr/>
          <p:nvPr/>
        </p:nvSpPr>
        <p:spPr>
          <a:xfrm>
            <a:off x="3149686" y="7157682"/>
            <a:ext cx="11468615" cy="2048638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95568AD-3E8C-B823-E137-3265D8207F8C}"/>
              </a:ext>
            </a:extLst>
          </p:cNvPr>
          <p:cNvSpPr txBox="1"/>
          <p:nvPr/>
        </p:nvSpPr>
        <p:spPr>
          <a:xfrm>
            <a:off x="3352800" y="7362062"/>
            <a:ext cx="11125200" cy="2048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Improved the performance of the model</a:t>
            </a:r>
          </a:p>
          <a:p>
            <a:pPr marL="342900" indent="-342900" algn="just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Improved the quality of the masks produced</a:t>
            </a:r>
          </a:p>
          <a:p>
            <a:pPr marL="342900" indent="-342900" algn="just">
              <a:lnSpc>
                <a:spcPts val="4079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In almost comparable amount of time (O(N) vs O(2N))</a:t>
            </a:r>
          </a:p>
          <a:p>
            <a:pPr marL="342900" indent="-342900" algn="just">
              <a:lnSpc>
                <a:spcPts val="4079"/>
              </a:lnSpc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500025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>
            <a:extLst>
              <a:ext uri="{FF2B5EF4-FFF2-40B4-BE49-F238E27FC236}">
                <a16:creationId xmlns:a16="http://schemas.microsoft.com/office/drawing/2014/main" id="{982884BF-E7E3-68EE-66E4-C5D4AD5E78DA}"/>
              </a:ext>
            </a:extLst>
          </p:cNvPr>
          <p:cNvSpPr/>
          <p:nvPr/>
        </p:nvSpPr>
        <p:spPr>
          <a:xfrm>
            <a:off x="3924300" y="2628900"/>
            <a:ext cx="10439400" cy="59436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8" name="TextBox 8"/>
          <p:cNvSpPr txBox="1"/>
          <p:nvPr/>
        </p:nvSpPr>
        <p:spPr>
          <a:xfrm>
            <a:off x="838200" y="800100"/>
            <a:ext cx="142494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Novelty Results: COCO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2A7D76-AB1B-8CC7-F126-254D8859A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DAB084-7EBF-CB3B-496D-1DCED152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35A819-D45B-2B16-8310-386760982B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669572"/>
              </p:ext>
            </p:extLst>
          </p:nvPr>
        </p:nvGraphicFramePr>
        <p:xfrm>
          <a:off x="3771900" y="2857500"/>
          <a:ext cx="107442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8594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3">
            <a:extLst>
              <a:ext uri="{FF2B5EF4-FFF2-40B4-BE49-F238E27FC236}">
                <a16:creationId xmlns:a16="http://schemas.microsoft.com/office/drawing/2014/main" id="{425E1CBD-2430-F9E8-20C5-28664C773473}"/>
              </a:ext>
            </a:extLst>
          </p:cNvPr>
          <p:cNvSpPr/>
          <p:nvPr/>
        </p:nvSpPr>
        <p:spPr>
          <a:xfrm>
            <a:off x="457200" y="2400973"/>
            <a:ext cx="17297400" cy="7390727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127254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Summary of Presentation 1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0628" y="3287473"/>
            <a:ext cx="12100372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Sets new benchmark with its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zero-shot segmentation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ability, achieving an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AP of 46.5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on COCO dataset.</a:t>
            </a:r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id="{CCFE0ED3-7E20-D6D0-6448-BA382438BCEF}"/>
              </a:ext>
            </a:extLst>
          </p:cNvPr>
          <p:cNvSpPr/>
          <p:nvPr/>
        </p:nvSpPr>
        <p:spPr>
          <a:xfrm>
            <a:off x="2798644" y="3305559"/>
            <a:ext cx="457199" cy="471283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43A237A-A1C6-D0E8-6860-4F50FA02869D}"/>
              </a:ext>
            </a:extLst>
          </p:cNvPr>
          <p:cNvSpPr txBox="1"/>
          <p:nvPr/>
        </p:nvSpPr>
        <p:spPr>
          <a:xfrm>
            <a:off x="685800" y="2552750"/>
            <a:ext cx="7054678" cy="48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8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Existing Models:</a:t>
            </a:r>
          </a:p>
        </p:txBody>
      </p:sp>
      <p:sp>
        <p:nvSpPr>
          <p:cNvPr id="21" name="Minus 20">
            <a:extLst>
              <a:ext uri="{FF2B5EF4-FFF2-40B4-BE49-F238E27FC236}">
                <a16:creationId xmlns:a16="http://schemas.microsoft.com/office/drawing/2014/main" id="{9D6AB39D-6370-10C6-270B-E805918C4EE3}"/>
              </a:ext>
            </a:extLst>
          </p:cNvPr>
          <p:cNvSpPr/>
          <p:nvPr/>
        </p:nvSpPr>
        <p:spPr>
          <a:xfrm>
            <a:off x="2794633" y="5255873"/>
            <a:ext cx="457199" cy="489369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F52A6-32E0-DC9E-D7B7-682FC10624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0C41D54-D431-59FD-1543-A82D3C46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06422D8D-CE07-D038-6D7B-7798B5A86A61}"/>
              </a:ext>
            </a:extLst>
          </p:cNvPr>
          <p:cNvSpPr txBox="1"/>
          <p:nvPr/>
        </p:nvSpPr>
        <p:spPr>
          <a:xfrm>
            <a:off x="762000" y="3240776"/>
            <a:ext cx="1524000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SAM: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91DC7573-4C92-AA7B-CB31-CF87B18F118B}"/>
              </a:ext>
            </a:extLst>
          </p:cNvPr>
          <p:cNvSpPr txBox="1"/>
          <p:nvPr/>
        </p:nvSpPr>
        <p:spPr>
          <a:xfrm>
            <a:off x="762000" y="7048501"/>
            <a:ext cx="1524000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FastSAM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A3456E7C-D0F8-3463-AF6D-9EDBF17AC623}"/>
              </a:ext>
            </a:extLst>
          </p:cNvPr>
          <p:cNvSpPr txBox="1"/>
          <p:nvPr/>
        </p:nvSpPr>
        <p:spPr>
          <a:xfrm>
            <a:off x="762000" y="8641659"/>
            <a:ext cx="1740244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MobileSAM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A3E811A2-6B0D-152F-D92E-86A87C30C15B}"/>
              </a:ext>
            </a:extLst>
          </p:cNvPr>
          <p:cNvSpPr txBox="1"/>
          <p:nvPr/>
        </p:nvSpPr>
        <p:spPr>
          <a:xfrm>
            <a:off x="3520628" y="4229101"/>
            <a:ext cx="12100372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Uses a prompt-based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-H encoder, trained on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SA-1B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dataset with more than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1B masks from 11M images</a:t>
            </a:r>
            <a:r>
              <a:rPr lang="en-US" sz="2400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.</a:t>
            </a:r>
          </a:p>
        </p:txBody>
      </p:sp>
      <p:sp>
        <p:nvSpPr>
          <p:cNvPr id="32" name="Plus 31">
            <a:extLst>
              <a:ext uri="{FF2B5EF4-FFF2-40B4-BE49-F238E27FC236}">
                <a16:creationId xmlns:a16="http://schemas.microsoft.com/office/drawing/2014/main" id="{BE91C072-390E-87FC-3ED2-A4C628B53319}"/>
              </a:ext>
            </a:extLst>
          </p:cNvPr>
          <p:cNvSpPr/>
          <p:nvPr/>
        </p:nvSpPr>
        <p:spPr>
          <a:xfrm>
            <a:off x="2798644" y="4247187"/>
            <a:ext cx="457199" cy="471283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CF7864C7-EEDB-8048-4DA9-454DB5ACE56F}"/>
              </a:ext>
            </a:extLst>
          </p:cNvPr>
          <p:cNvSpPr txBox="1"/>
          <p:nvPr/>
        </p:nvSpPr>
        <p:spPr>
          <a:xfrm>
            <a:off x="3516617" y="5219701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High Computational Cost: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Employs a Vision Transformer (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-H) with </a:t>
            </a:r>
            <a:r>
              <a:rPr lang="en-US" sz="2400" b="1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632 million </a:t>
            </a:r>
            <a:r>
              <a:rPr lang="en-US" sz="2400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parameters.</a:t>
            </a:r>
          </a:p>
        </p:txBody>
      </p:sp>
      <p:sp>
        <p:nvSpPr>
          <p:cNvPr id="37" name="Minus 36">
            <a:extLst>
              <a:ext uri="{FF2B5EF4-FFF2-40B4-BE49-F238E27FC236}">
                <a16:creationId xmlns:a16="http://schemas.microsoft.com/office/drawing/2014/main" id="{67A0FEBE-DCBC-D01D-E30A-09D90461B509}"/>
              </a:ext>
            </a:extLst>
          </p:cNvPr>
          <p:cNvSpPr/>
          <p:nvPr/>
        </p:nvSpPr>
        <p:spPr>
          <a:xfrm>
            <a:off x="2790622" y="5789273"/>
            <a:ext cx="457199" cy="489369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E0D5D1AB-64B8-D991-C690-42DC42E7068E}"/>
              </a:ext>
            </a:extLst>
          </p:cNvPr>
          <p:cNvSpPr txBox="1"/>
          <p:nvPr/>
        </p:nvSpPr>
        <p:spPr>
          <a:xfrm>
            <a:off x="3512606" y="5753101"/>
            <a:ext cx="12108394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Difficult deployment in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resource-constrained environments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and it is </a:t>
            </a:r>
            <a:r>
              <a:rPr lang="en-US" sz="2400" b="1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infeasible for real-time applications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due to its high computational demands.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3468326D-4403-25A0-7DA0-E85623890DBF}"/>
              </a:ext>
            </a:extLst>
          </p:cNvPr>
          <p:cNvSpPr txBox="1"/>
          <p:nvPr/>
        </p:nvSpPr>
        <p:spPr>
          <a:xfrm>
            <a:off x="3520628" y="7109946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Improves efficiency (approx. 50 times faster than SAM)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of SAM with a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CNN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architecture.</a:t>
            </a:r>
          </a:p>
        </p:txBody>
      </p:sp>
      <p:sp>
        <p:nvSpPr>
          <p:cNvPr id="42" name="Plus 41">
            <a:extLst>
              <a:ext uri="{FF2B5EF4-FFF2-40B4-BE49-F238E27FC236}">
                <a16:creationId xmlns:a16="http://schemas.microsoft.com/office/drawing/2014/main" id="{673C864E-AACA-CBB8-2FF1-C727387A2ED4}"/>
              </a:ext>
            </a:extLst>
          </p:cNvPr>
          <p:cNvSpPr/>
          <p:nvPr/>
        </p:nvSpPr>
        <p:spPr>
          <a:xfrm>
            <a:off x="2798644" y="7128032"/>
            <a:ext cx="457199" cy="471283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inus 44">
            <a:extLst>
              <a:ext uri="{FF2B5EF4-FFF2-40B4-BE49-F238E27FC236}">
                <a16:creationId xmlns:a16="http://schemas.microsoft.com/office/drawing/2014/main" id="{203DC7E1-89DD-1E52-7383-616381EC05E7}"/>
              </a:ext>
            </a:extLst>
          </p:cNvPr>
          <p:cNvSpPr/>
          <p:nvPr/>
        </p:nvSpPr>
        <p:spPr>
          <a:xfrm>
            <a:off x="2798644" y="7659065"/>
            <a:ext cx="457199" cy="489369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6">
            <a:extLst>
              <a:ext uri="{FF2B5EF4-FFF2-40B4-BE49-F238E27FC236}">
                <a16:creationId xmlns:a16="http://schemas.microsoft.com/office/drawing/2014/main" id="{D141AF98-2E8B-F4A7-730E-E125217AA289}"/>
              </a:ext>
            </a:extLst>
          </p:cNvPr>
          <p:cNvSpPr txBox="1"/>
          <p:nvPr/>
        </p:nvSpPr>
        <p:spPr>
          <a:xfrm>
            <a:off x="3520628" y="7622893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Achieves an </a:t>
            </a:r>
            <a:r>
              <a:rPr lang="en-US" sz="2400" b="1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AP of 37.9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on COCO, a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decrease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from SAM's performance.</a:t>
            </a: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57DBB0EE-8F47-EB8C-345A-38C8A8A92281}"/>
              </a:ext>
            </a:extLst>
          </p:cNvPr>
          <p:cNvSpPr txBox="1"/>
          <p:nvPr/>
        </p:nvSpPr>
        <p:spPr>
          <a:xfrm>
            <a:off x="3520628" y="8449859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Introduces a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lightweight model (approx. 9.66 million parameters)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via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decoupled distillation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.</a:t>
            </a:r>
          </a:p>
        </p:txBody>
      </p:sp>
      <p:sp>
        <p:nvSpPr>
          <p:cNvPr id="50" name="Plus 49">
            <a:extLst>
              <a:ext uri="{FF2B5EF4-FFF2-40B4-BE49-F238E27FC236}">
                <a16:creationId xmlns:a16="http://schemas.microsoft.com/office/drawing/2014/main" id="{643DED53-C196-15F9-50C7-621AC15110BD}"/>
              </a:ext>
            </a:extLst>
          </p:cNvPr>
          <p:cNvSpPr/>
          <p:nvPr/>
        </p:nvSpPr>
        <p:spPr>
          <a:xfrm>
            <a:off x="2798644" y="8467945"/>
            <a:ext cx="457199" cy="471283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inus 50">
            <a:extLst>
              <a:ext uri="{FF2B5EF4-FFF2-40B4-BE49-F238E27FC236}">
                <a16:creationId xmlns:a16="http://schemas.microsoft.com/office/drawing/2014/main" id="{824DE63A-782E-403D-61C5-EB12FE93DA18}"/>
              </a:ext>
            </a:extLst>
          </p:cNvPr>
          <p:cNvSpPr/>
          <p:nvPr/>
        </p:nvSpPr>
        <p:spPr>
          <a:xfrm>
            <a:off x="2798644" y="8998978"/>
            <a:ext cx="457199" cy="489369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9CED774A-FBEC-AD62-C68F-BE628296689A}"/>
              </a:ext>
            </a:extLst>
          </p:cNvPr>
          <p:cNvSpPr txBox="1"/>
          <p:nvPr/>
        </p:nvSpPr>
        <p:spPr>
          <a:xfrm>
            <a:off x="3520628" y="8962806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Achieves an </a:t>
            </a:r>
            <a:r>
              <a:rPr lang="en-US" sz="2400" b="1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AP of 38.7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on COCO, a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decrease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from SAM's performance.</a:t>
            </a:r>
          </a:p>
        </p:txBody>
      </p:sp>
    </p:spTree>
    <p:extLst>
      <p:ext uri="{BB962C8B-B14F-4D97-AF65-F5344CB8AC3E}">
        <p14:creationId xmlns:p14="http://schemas.microsoft.com/office/powerpoint/2010/main" val="344209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>
            <a:extLst>
              <a:ext uri="{FF2B5EF4-FFF2-40B4-BE49-F238E27FC236}">
                <a16:creationId xmlns:a16="http://schemas.microsoft.com/office/drawing/2014/main" id="{982884BF-E7E3-68EE-66E4-C5D4AD5E78DA}"/>
              </a:ext>
            </a:extLst>
          </p:cNvPr>
          <p:cNvSpPr/>
          <p:nvPr/>
        </p:nvSpPr>
        <p:spPr>
          <a:xfrm>
            <a:off x="4267200" y="2628900"/>
            <a:ext cx="9906000" cy="64008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8" name="TextBox 8"/>
          <p:cNvSpPr txBox="1"/>
          <p:nvPr/>
        </p:nvSpPr>
        <p:spPr>
          <a:xfrm>
            <a:off x="838200" y="800100"/>
            <a:ext cx="142494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Novelty Results: COCO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2A7D76-AB1B-8CC7-F126-254D8859A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DAB084-7EBF-CB3B-496D-1DCED152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9F62CB5-E15D-E318-DC95-7664763EEF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58838"/>
              </p:ext>
            </p:extLst>
          </p:nvPr>
        </p:nvGraphicFramePr>
        <p:xfrm>
          <a:off x="4191000" y="2857500"/>
          <a:ext cx="10058400" cy="586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0313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240148E7-2DE8-0297-DE6A-61C543BFE9D3}"/>
              </a:ext>
            </a:extLst>
          </p:cNvPr>
          <p:cNvSpPr/>
          <p:nvPr/>
        </p:nvSpPr>
        <p:spPr>
          <a:xfrm>
            <a:off x="9847846" y="9135450"/>
            <a:ext cx="7467599" cy="506719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FA56C011-7F37-686D-C38C-560F78BE5D40}"/>
              </a:ext>
            </a:extLst>
          </p:cNvPr>
          <p:cNvSpPr/>
          <p:nvPr/>
        </p:nvSpPr>
        <p:spPr>
          <a:xfrm>
            <a:off x="9829800" y="3009900"/>
            <a:ext cx="7467600" cy="59436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9E9DE5"/>
          </a:solid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697832" y="3009900"/>
            <a:ext cx="8458200" cy="5398034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6629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6590" y="3113176"/>
            <a:ext cx="8001000" cy="520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SAMI (SAM-leveraged Masked Image Pretraining) enhances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ViTs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by leveraging the SAM foundation model.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Improves pretraining by reconstructing latent features from SAM’s image encoder.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Proven effective across tasks: image classification, object detection, instance segmentation, semantic segmentation, and segment anything.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-S reduces the inference time of SAM by ∼20x and the parameter size by ∼20x with a small performance drop, 44.4 AP vs 46.5 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FAB24-3D1B-C55F-735A-D4D2FB11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162300"/>
            <a:ext cx="7124698" cy="5645823"/>
          </a:xfrm>
          <a:prstGeom prst="rect">
            <a:avLst/>
          </a:prstGeom>
          <a:ln w="158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F9C2201-B50D-5877-2E2A-805BBA4B08DB}"/>
              </a:ext>
            </a:extLst>
          </p:cNvPr>
          <p:cNvSpPr txBox="1"/>
          <p:nvPr/>
        </p:nvSpPr>
        <p:spPr>
          <a:xfrm>
            <a:off x="9829800" y="9071811"/>
            <a:ext cx="7467600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079"/>
              </a:lnSpc>
            </a:pP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Performance for Zero-Shot Instance Segmentation on COCO dataset.</a:t>
            </a:r>
          </a:p>
        </p:txBody>
      </p:sp>
    </p:spTree>
    <p:extLst>
      <p:ext uri="{BB962C8B-B14F-4D97-AF65-F5344CB8AC3E}">
        <p14:creationId xmlns:p14="http://schemas.microsoft.com/office/powerpoint/2010/main" val="3286113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BFB0681-1751-9F82-7419-A3876ACC211A}"/>
              </a:ext>
            </a:extLst>
          </p:cNvPr>
          <p:cNvSpPr/>
          <p:nvPr/>
        </p:nvSpPr>
        <p:spPr>
          <a:xfrm>
            <a:off x="457200" y="2400300"/>
            <a:ext cx="17373600" cy="7467599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6629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2476500"/>
            <a:ext cx="16916400" cy="7306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 (Segment Anything Model) – Kirillov et al., "Segment Anything Model," 2023.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Masked Autoencoders (MAE) – He et al., "Masked Autoencoders Are Scalable Vision Learners," 2022.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Vision Transformers (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ViTs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) –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Dosovitskiy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et al., "An Image is Worth 16x16 Words: Transformers for Image Recognition at Scale," 2020.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Knowledge Distillation – Hinton et al., "Distilling the Knowledge in a Neural Network," 2015.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Self-Supervised Pretraining (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BEiT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,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iBOT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, DINO, CAE, etc.) – Bao et al., "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BEiT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 BERT Pre-Training of Image Transformers," 2021.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FastSAM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&amp;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MobileSAM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– Yang et al., "Fast Segment Anything," 2023; Li et al., "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MobileSAM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 Lightweight Segment Anything Model," 2023.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Mask2Former (Semantic Segmentation) – Cheng et al., "Mask2Former: Masked-Attention Transformer for Universal Image Segmentation," 2021.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ViTDet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(Object Detection with Vision Transformers) – Li et al., "Exploring Plain Vision Transformer Backbones for Object Detection," 2022.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U²-Net (Saliency-based Segmentation) – Qin et al., "U²-Net: Going Deeper with Nested U-Structure for Salient Object Detection," 2020.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91BB9-5547-EADE-CAEF-DFEBC611A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3C0778-A2E2-B758-061D-0692B5B5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10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428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5419727"/>
            <a:ext cx="8115300" cy="206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10"/>
              </a:lnSpc>
            </a:pPr>
            <a:r>
              <a:rPr lang="en-US" sz="1200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ADA91-7F60-0896-0E83-1EDAD12A0F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66AC4D-6671-1674-F5D2-BCCC82D5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0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2887168-74A0-D0A4-D5A1-02A150077E98}"/>
              </a:ext>
            </a:extLst>
          </p:cNvPr>
          <p:cNvSpPr/>
          <p:nvPr/>
        </p:nvSpPr>
        <p:spPr>
          <a:xfrm>
            <a:off x="457200" y="2637613"/>
            <a:ext cx="8458200" cy="6468288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6629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 err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EfficientSAM</a:t>
            </a:r>
            <a:endParaRPr lang="en-US" sz="7200" b="1" i="1" dirty="0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16A316-C36F-E5A9-E664-8E367E24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3308725"/>
            <a:ext cx="8801100" cy="5126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5AC7B-9456-BA87-40E3-7838FDF7C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54488BE-6123-A8DE-BF3D-8D203175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EDB37-187E-AD58-0104-ACC5D4F666B2}"/>
              </a:ext>
            </a:extLst>
          </p:cNvPr>
          <p:cNvSpPr txBox="1"/>
          <p:nvPr/>
        </p:nvSpPr>
        <p:spPr>
          <a:xfrm>
            <a:off x="693839" y="2713813"/>
            <a:ext cx="7954669" cy="678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There are 2 versions of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 </a:t>
            </a:r>
          </a:p>
          <a:p>
            <a:pPr marL="342900" indent="-342900" algn="just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EfficientSAM-Ti</a:t>
            </a: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Parameters: Reduced to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9.8 million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AP on COCO: Achieves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42.3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Inference Time: Approximately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20x faster than SAM.</a:t>
            </a:r>
          </a:p>
          <a:p>
            <a:pPr marL="342900" indent="-342900" algn="just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</a:rPr>
              <a:t>-S: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Parameters: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25 million (20x less than SAM)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AP on COCO: Achieves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44.4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Inference Time: Approximately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20x faster than 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.</a:t>
            </a:r>
          </a:p>
          <a:p>
            <a:pPr marL="342900" indent="-342900" algn="just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SAMI (SAM-leveraged Masked Image Pretraining)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enables efficient learning and creates lightweight models for practical deployment.</a:t>
            </a:r>
          </a:p>
          <a:p>
            <a:pPr marL="342900" indent="-342900" algn="just">
              <a:lnSpc>
                <a:spcPts val="407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47393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809790" y="5868318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26489"/>
              </p:ext>
            </p:extLst>
          </p:nvPr>
        </p:nvGraphicFramePr>
        <p:xfrm>
          <a:off x="1981200" y="2095500"/>
          <a:ext cx="14307910" cy="7597488"/>
        </p:xfrm>
        <a:graphic>
          <a:graphicData uri="http://schemas.openxmlformats.org/drawingml/2006/table">
            <a:tbl>
              <a:tblPr/>
              <a:tblGrid>
                <a:gridCol w="3304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9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6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76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3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sym typeface="Glacial Indifference Bold"/>
                        </a:rPr>
                        <a:t>Purpose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Details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Use in Research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33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ImageNet-1K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Image classification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1.2M training images, 50K validation images across 1,000 different classes of </a:t>
                      </a:r>
                      <a:r>
                        <a:rPr lang="en-US" dirty="0"/>
                        <a:t>objects, animals, and even scenes.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SAMI pretraining for lightweight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ViT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encoders.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32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SA-1B</a:t>
                      </a:r>
                      <a:endParaRPr lang="en-US" sz="1100" b="1" dirty="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Segment Anything 1 Billion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Segment Anything task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1B masks from 11M high-resolution images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Fine-tuning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EfficientSAM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for segmenting any object in an image.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9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COCO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Common Objects in Context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Object detection &amp; instance segmentation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118K training images, 5K validation images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Fine-tuning &amp; Evaluating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EfficientSAM's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performance for detection and segmentation tasks.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804746"/>
                  </a:ext>
                </a:extLst>
              </a:tr>
              <a:tr h="20002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LVIS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Large Vocabulary Instance Segmentation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Instance Segmentation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160k images and 2M instance annotations, v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alidation set has been expanded from 5k images to 20k images.</a:t>
                      </a: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Evaluating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EfficientSAM's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performance IN zero-shot and point-based instance segmentation.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7572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2946" y="571500"/>
            <a:ext cx="13622108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9DEAE-5810-618C-A48E-4F5B2A414F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B8613E-5A3A-8743-C1F1-E70C00DD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8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56388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SAMI Pretraining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5729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1: Input Image Processing</a:t>
            </a:r>
          </a:p>
          <a:p>
            <a:pPr algn="just">
              <a:lnSpc>
                <a:spcPts val="4079"/>
              </a:lnSpc>
            </a:pPr>
            <a:endParaRPr lang="en-US" sz="24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Input image is passed through the SAM Image Encoder (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-H).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SAM Image Encoder extracts rich feature embeddings from the image.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masked version of the image is also created, where parts of the image are hidden to train the model to reconstruct them.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79DFDD-2894-658D-AC98-624B3DAB50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98B639F-338A-C20C-6250-EE0C318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56388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SAMI Pretraining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520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2: Masked Autoencoder (MAE) Approach</a:t>
            </a:r>
          </a:p>
          <a:p>
            <a:pPr algn="just">
              <a:lnSpc>
                <a:spcPts val="4079"/>
              </a:lnSpc>
            </a:pPr>
            <a:endParaRPr lang="en-US" sz="24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masked image is processed by a Lightweight Encoder.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encoder extracts features from the visible (unmasked) tokens, while masked parts remain hidden.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output consists of unmasked embeddings (green blocks).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56F0D-DE67-1157-06E0-D851491948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3C0E0C-F635-2161-2348-09C75C97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5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65532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SAMI Pretraining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678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3: Cross-Attention Decoder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Cross-Attention Decoder takes both: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Unmasked embeddings from the encoder.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Masked tokens (orange blocks) that need reconstruction.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decoder predicts missing details in the masked tokens using the context provided by the unmasked parts.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6FC97-CE6B-808C-F941-FD97190113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613A59-56CB-AFA1-0C10-8F716801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3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65532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SAMI Pretraining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678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DA453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4: Linear Projection &amp; Reconstruction Loss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Reconstructed features pass through a Linear Projection Head to align with SAM Image Encoder features.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Reconstruction Loss is computed by comparing original SAM features with reconstructed masked tokens.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model minimizes loss to ensure the lightweight encoder learns accurate representations.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88320-FC55-A15B-F629-62804369A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6631F1-3B63-ADA7-1301-79A07A91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31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9378</TotalTime>
  <Words>2685</Words>
  <Application>Microsoft Macintosh PowerPoint</Application>
  <PresentationFormat>Custom</PresentationFormat>
  <Paragraphs>453</Paragraphs>
  <Slides>33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Wingdings</vt:lpstr>
      <vt:lpstr>Cormorant Garamond Italics</vt:lpstr>
      <vt:lpstr>Glacial Indifference</vt:lpstr>
      <vt:lpstr>Arial</vt:lpstr>
      <vt:lpstr>Cormorant Garamond Bold Italics</vt:lpstr>
      <vt:lpstr>Glacial Indifference Bold</vt:lpstr>
      <vt:lpstr>Cormorant Garamond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Isha Kumar</cp:lastModifiedBy>
  <cp:revision>147</cp:revision>
  <dcterms:created xsi:type="dcterms:W3CDTF">2006-08-16T00:00:00Z</dcterms:created>
  <dcterms:modified xsi:type="dcterms:W3CDTF">2025-05-01T18:21:31Z</dcterms:modified>
  <dc:identifier>DAGeV3Lh6Xw</dc:identifier>
</cp:coreProperties>
</file>